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68" r:id="rId5"/>
    <p:sldMasterId id="2147483682" r:id="rId6"/>
    <p:sldMasterId id="2147483690" r:id="rId7"/>
  </p:sldMasterIdLst>
  <p:notesMasterIdLst>
    <p:notesMasterId r:id="rId21"/>
  </p:notesMasterIdLst>
  <p:handoutMasterIdLst>
    <p:handoutMasterId r:id="rId22"/>
  </p:handoutMasterIdLst>
  <p:sldIdLst>
    <p:sldId id="257" r:id="rId8"/>
    <p:sldId id="387" r:id="rId9"/>
    <p:sldId id="957" r:id="rId10"/>
    <p:sldId id="959" r:id="rId11"/>
    <p:sldId id="436" r:id="rId12"/>
    <p:sldId id="949" r:id="rId13"/>
    <p:sldId id="954" r:id="rId14"/>
    <p:sldId id="273" r:id="rId15"/>
    <p:sldId id="388" r:id="rId16"/>
    <p:sldId id="410" r:id="rId17"/>
    <p:sldId id="931" r:id="rId18"/>
    <p:sldId id="409" r:id="rId19"/>
    <p:sldId id="923" r:id="rId20"/>
  </p:sldIdLst>
  <p:sldSz cx="12192000" cy="6858000"/>
  <p:notesSz cx="6889750"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 userDrawn="1">
          <p15:clr>
            <a:srgbClr val="A4A3A4"/>
          </p15:clr>
        </p15:guide>
        <p15:guide id="2" pos="325" userDrawn="1">
          <p15:clr>
            <a:srgbClr val="A4A3A4"/>
          </p15:clr>
        </p15:guide>
        <p15:guide id="3" orient="horz" pos="3974" userDrawn="1">
          <p15:clr>
            <a:srgbClr val="A4A3A4"/>
          </p15:clr>
        </p15:guide>
        <p15:guide id="4" pos="7355" userDrawn="1">
          <p15:clr>
            <a:srgbClr val="A4A3A4"/>
          </p15:clr>
        </p15:guide>
        <p15:guide id="5" pos="3840" userDrawn="1">
          <p15:clr>
            <a:srgbClr val="A4A3A4"/>
          </p15:clr>
        </p15:guide>
        <p15:guide id="6" orient="horz" pos="935" userDrawn="1">
          <p15:clr>
            <a:srgbClr val="A4A3A4"/>
          </p15:clr>
        </p15:guide>
        <p15:guide id="7" orient="horz" pos="3634" userDrawn="1">
          <p15:clr>
            <a:srgbClr val="A4A3A4"/>
          </p15:clr>
        </p15:guide>
        <p15:guide id="8" pos="8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len Meade" initials="HM" lastIdx="1" clrIdx="0">
    <p:extLst>
      <p:ext uri="{19B8F6BF-5375-455C-9EA6-DF929625EA0E}">
        <p15:presenceInfo xmlns:p15="http://schemas.microsoft.com/office/powerpoint/2012/main" userId="S::helen.meade@innovateuk.ukri.org::166eacd0-c7d2-49fb-b936-4b92858c77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88"/>
    <a:srgbClr val="016853"/>
    <a:srgbClr val="626262"/>
    <a:srgbClr val="FFFFFF"/>
    <a:srgbClr val="FF5A5A"/>
    <a:srgbClr val="DFE0E4"/>
    <a:srgbClr val="BE2BBB"/>
    <a:srgbClr val="67C04D"/>
    <a:srgbClr val="FBBB10"/>
    <a:srgbClr val="923D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ACDC22-B738-4732-9019-901004010DC4}" v="5" dt="2019-11-11T14:21:44.819"/>
  </p1510:revLst>
</p1510:revInfo>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3" autoAdjust="0"/>
    <p:restoredTop sz="76672" autoAdjust="0"/>
  </p:normalViewPr>
  <p:slideViewPr>
    <p:cSldViewPr snapToGrid="0" snapToObjects="1">
      <p:cViewPr varScale="1">
        <p:scale>
          <a:sx n="87" d="100"/>
          <a:sy n="87" d="100"/>
        </p:scale>
        <p:origin x="1398" y="90"/>
      </p:cViewPr>
      <p:guideLst>
        <p:guide orient="horz" pos="323"/>
        <p:guide pos="325"/>
        <p:guide orient="horz" pos="3974"/>
        <p:guide pos="7355"/>
        <p:guide pos="3840"/>
        <p:guide orient="horz" pos="935"/>
        <p:guide orient="horz" pos="3634"/>
        <p:guide pos="869"/>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58" d="100"/>
          <a:sy n="58" d="100"/>
        </p:scale>
        <p:origin x="2535"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676"/>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2597" y="0"/>
            <a:ext cx="2985558" cy="502676"/>
          </a:xfrm>
          <a:prstGeom prst="rect">
            <a:avLst/>
          </a:prstGeom>
        </p:spPr>
        <p:txBody>
          <a:bodyPr vert="horz" lIns="96616" tIns="48308" rIns="96616" bIns="48308" rtlCol="0"/>
          <a:lstStyle>
            <a:lvl1pPr algn="r">
              <a:defRPr sz="1300"/>
            </a:lvl1pPr>
          </a:lstStyle>
          <a:p>
            <a:fld id="{89CF5537-AA1A-4B3C-A8E7-892727761378}" type="datetimeFigureOut">
              <a:rPr lang="en-GB" smtClean="0"/>
              <a:t>15/05/2020</a:t>
            </a:fld>
            <a:endParaRPr lang="en-GB"/>
          </a:p>
        </p:txBody>
      </p:sp>
      <p:sp>
        <p:nvSpPr>
          <p:cNvPr id="4" name="Footer Placeholder 3"/>
          <p:cNvSpPr>
            <a:spLocks noGrp="1"/>
          </p:cNvSpPr>
          <p:nvPr>
            <p:ph type="ftr" sz="quarter" idx="2"/>
          </p:nvPr>
        </p:nvSpPr>
        <p:spPr>
          <a:xfrm>
            <a:off x="0" y="9516039"/>
            <a:ext cx="2985558" cy="502674"/>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2597" y="9516039"/>
            <a:ext cx="2985558" cy="502674"/>
          </a:xfrm>
          <a:prstGeom prst="rect">
            <a:avLst/>
          </a:prstGeom>
        </p:spPr>
        <p:txBody>
          <a:bodyPr vert="horz" lIns="96616" tIns="48308" rIns="96616" bIns="48308" rtlCol="0" anchor="b"/>
          <a:lstStyle>
            <a:lvl1pPr algn="r">
              <a:defRPr sz="1300"/>
            </a:lvl1pPr>
          </a:lstStyle>
          <a:p>
            <a:fld id="{2B5B8A22-D0C7-4A35-8A1F-4A6051E4372D}" type="slidenum">
              <a:rPr lang="en-GB" smtClean="0"/>
              <a:t>‹#›</a:t>
            </a:fld>
            <a:endParaRPr lang="en-GB"/>
          </a:p>
        </p:txBody>
      </p:sp>
    </p:spTree>
    <p:extLst>
      <p:ext uri="{BB962C8B-B14F-4D97-AF65-F5344CB8AC3E}">
        <p14:creationId xmlns:p14="http://schemas.microsoft.com/office/powerpoint/2010/main" val="512613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676"/>
          </a:xfrm>
          <a:prstGeom prst="rect">
            <a:avLst/>
          </a:prstGeom>
        </p:spPr>
        <p:txBody>
          <a:bodyPr vert="horz" lIns="96616" tIns="48308" rIns="96616" bIns="48308" rtlCol="0"/>
          <a:lstStyle>
            <a:lvl1pPr algn="l">
              <a:defRPr sz="1300"/>
            </a:lvl1pPr>
          </a:lstStyle>
          <a:p>
            <a:endParaRPr lang="en-US"/>
          </a:p>
        </p:txBody>
      </p:sp>
      <p:sp>
        <p:nvSpPr>
          <p:cNvPr id="3" name="Date Placeholder 2"/>
          <p:cNvSpPr>
            <a:spLocks noGrp="1"/>
          </p:cNvSpPr>
          <p:nvPr>
            <p:ph type="dt" idx="1"/>
          </p:nvPr>
        </p:nvSpPr>
        <p:spPr>
          <a:xfrm>
            <a:off x="3902597" y="0"/>
            <a:ext cx="2985558" cy="502676"/>
          </a:xfrm>
          <a:prstGeom prst="rect">
            <a:avLst/>
          </a:prstGeom>
        </p:spPr>
        <p:txBody>
          <a:bodyPr vert="horz" lIns="96616" tIns="48308" rIns="96616" bIns="48308" rtlCol="0"/>
          <a:lstStyle>
            <a:lvl1pPr algn="r">
              <a:defRPr sz="1300"/>
            </a:lvl1pPr>
          </a:lstStyle>
          <a:p>
            <a:fld id="{48FE9A4A-3203-D544-A0F2-9B4A7A1B021E}" type="datetimeFigureOut">
              <a:rPr lang="en-US" smtClean="0"/>
              <a:t>5/15/2020</a:t>
            </a:fld>
            <a:endParaRPr lang="en-US"/>
          </a:p>
        </p:txBody>
      </p:sp>
      <p:sp>
        <p:nvSpPr>
          <p:cNvPr id="4" name="Slide Image Placeholder 3"/>
          <p:cNvSpPr>
            <a:spLocks noGrp="1" noRot="1" noChangeAspect="1"/>
          </p:cNvSpPr>
          <p:nvPr>
            <p:ph type="sldImg" idx="2"/>
          </p:nvPr>
        </p:nvSpPr>
        <p:spPr>
          <a:xfrm>
            <a:off x="439738" y="1252538"/>
            <a:ext cx="6010275" cy="3381375"/>
          </a:xfrm>
          <a:prstGeom prst="rect">
            <a:avLst/>
          </a:prstGeom>
          <a:noFill/>
          <a:ln w="12700">
            <a:solidFill>
              <a:prstClr val="black"/>
            </a:solidFill>
          </a:ln>
        </p:spPr>
        <p:txBody>
          <a:bodyPr vert="horz" lIns="96616" tIns="48308" rIns="96616" bIns="48308" rtlCol="0" anchor="ctr"/>
          <a:lstStyle/>
          <a:p>
            <a:endParaRPr lang="en-US"/>
          </a:p>
        </p:txBody>
      </p:sp>
      <p:sp>
        <p:nvSpPr>
          <p:cNvPr id="5" name="Notes Placeholder 4"/>
          <p:cNvSpPr>
            <a:spLocks noGrp="1"/>
          </p:cNvSpPr>
          <p:nvPr>
            <p:ph type="body" sz="quarter" idx="3"/>
          </p:nvPr>
        </p:nvSpPr>
        <p:spPr>
          <a:xfrm>
            <a:off x="688975" y="4821506"/>
            <a:ext cx="5511800" cy="3944868"/>
          </a:xfrm>
          <a:prstGeom prst="rect">
            <a:avLst/>
          </a:prstGeom>
        </p:spPr>
        <p:txBody>
          <a:bodyPr vert="horz" lIns="96616" tIns="48308" rIns="96616" bIns="4830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5558" cy="502674"/>
          </a:xfrm>
          <a:prstGeom prst="rect">
            <a:avLst/>
          </a:prstGeom>
        </p:spPr>
        <p:txBody>
          <a:bodyPr vert="horz" lIns="96616" tIns="48308" rIns="96616" bIns="48308" rtlCol="0" anchor="b"/>
          <a:lstStyle>
            <a:lvl1pPr algn="l">
              <a:defRPr sz="1300"/>
            </a:lvl1pPr>
          </a:lstStyle>
          <a:p>
            <a:endParaRPr lang="en-US"/>
          </a:p>
        </p:txBody>
      </p:sp>
      <p:sp>
        <p:nvSpPr>
          <p:cNvPr id="7" name="Slide Number Placeholder 6"/>
          <p:cNvSpPr>
            <a:spLocks noGrp="1"/>
          </p:cNvSpPr>
          <p:nvPr>
            <p:ph type="sldNum" sz="quarter" idx="5"/>
          </p:nvPr>
        </p:nvSpPr>
        <p:spPr>
          <a:xfrm>
            <a:off x="3902597" y="9516039"/>
            <a:ext cx="2985558" cy="502674"/>
          </a:xfrm>
          <a:prstGeom prst="rect">
            <a:avLst/>
          </a:prstGeom>
        </p:spPr>
        <p:txBody>
          <a:bodyPr vert="horz" lIns="96616" tIns="48308" rIns="96616" bIns="48308" rtlCol="0" anchor="b"/>
          <a:lstStyle>
            <a:lvl1pPr algn="r">
              <a:defRPr sz="1300"/>
            </a:lvl1pPr>
          </a:lstStyle>
          <a:p>
            <a:fld id="{C0F3BA1D-A00F-DB41-84DA-BE26C4853B35}" type="slidenum">
              <a:rPr lang="en-US" smtClean="0"/>
              <a:t>‹#›</a:t>
            </a:fld>
            <a:endParaRPr lang="en-US"/>
          </a:p>
        </p:txBody>
      </p:sp>
    </p:spTree>
    <p:extLst>
      <p:ext uri="{BB962C8B-B14F-4D97-AF65-F5344CB8AC3E}">
        <p14:creationId xmlns:p14="http://schemas.microsoft.com/office/powerpoint/2010/main" val="661868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155">
              <a:defRPr/>
            </a:pPr>
            <a:endParaRPr lang="en-US" dirty="0"/>
          </a:p>
          <a:p>
            <a:endParaRPr lang="en-US" dirty="0"/>
          </a:p>
        </p:txBody>
      </p:sp>
      <p:sp>
        <p:nvSpPr>
          <p:cNvPr id="4" name="Slide Number Placeholder 3"/>
          <p:cNvSpPr>
            <a:spLocks noGrp="1"/>
          </p:cNvSpPr>
          <p:nvPr>
            <p:ph type="sldNum" sz="quarter" idx="5"/>
          </p:nvPr>
        </p:nvSpPr>
        <p:spPr/>
        <p:txBody>
          <a:bodyPr/>
          <a:lstStyle/>
          <a:p>
            <a:fld id="{C0F3BA1D-A00F-DB41-84DA-BE26C4853B35}" type="slidenum">
              <a:rPr lang="en-US" smtClean="0"/>
              <a:t>1</a:t>
            </a:fld>
            <a:endParaRPr lang="en-US"/>
          </a:p>
        </p:txBody>
      </p:sp>
    </p:spTree>
    <p:extLst>
      <p:ext uri="{BB962C8B-B14F-4D97-AF65-F5344CB8AC3E}">
        <p14:creationId xmlns:p14="http://schemas.microsoft.com/office/powerpoint/2010/main" val="2885547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68"/>
              </a:spcBef>
            </a:pPr>
            <a:r>
              <a:rPr lang="en-US" sz="1300" dirty="0">
                <a:solidFill>
                  <a:schemeClr val="bg1"/>
                </a:solidFill>
                <a:latin typeface="Calibri Light" panose="020F0302020204030204" pitchFamily="34" charset="0"/>
                <a:ea typeface="Calibri Light" charset="0"/>
                <a:cs typeface="Calibri Light" panose="020F0302020204030204" pitchFamily="34" charset="0"/>
              </a:rPr>
              <a:t>Innovate UK drives productivity and economic growth by supporting businesses to develop and </a:t>
            </a:r>
            <a:r>
              <a:rPr lang="en-US" sz="1300" dirty="0" err="1">
                <a:solidFill>
                  <a:schemeClr val="bg1"/>
                </a:solidFill>
                <a:latin typeface="Calibri Light" panose="020F0302020204030204" pitchFamily="34" charset="0"/>
                <a:ea typeface="Calibri Light" charset="0"/>
                <a:cs typeface="Calibri Light" panose="020F0302020204030204" pitchFamily="34" charset="0"/>
              </a:rPr>
              <a:t>realise</a:t>
            </a:r>
            <a:r>
              <a:rPr lang="en-US" sz="1300" dirty="0">
                <a:solidFill>
                  <a:schemeClr val="bg1"/>
                </a:solidFill>
                <a:latin typeface="Calibri Light" panose="020F0302020204030204" pitchFamily="34" charset="0"/>
                <a:ea typeface="Calibri Light" charset="0"/>
                <a:cs typeface="Calibri Light" panose="020F0302020204030204" pitchFamily="34" charset="0"/>
              </a:rPr>
              <a:t> the potential of new ideas.</a:t>
            </a:r>
          </a:p>
          <a:p>
            <a:pPr>
              <a:spcBef>
                <a:spcPts val="1268"/>
              </a:spcBef>
            </a:pPr>
            <a:r>
              <a:rPr lang="en-US" sz="1300" dirty="0">
                <a:solidFill>
                  <a:schemeClr val="bg1"/>
                </a:solidFill>
                <a:latin typeface="Calibri Light" panose="020F0302020204030204" pitchFamily="34" charset="0"/>
                <a:ea typeface="Calibri Light" charset="0"/>
                <a:cs typeface="Calibri Light" panose="020F0302020204030204" pitchFamily="34" charset="0"/>
              </a:rPr>
              <a:t>We connect businesses to the partners, customers and investors that can help them turn ideas into commercially successful products and services and business growth.  </a:t>
            </a:r>
          </a:p>
          <a:p>
            <a:pPr>
              <a:spcBef>
                <a:spcPts val="1268"/>
              </a:spcBef>
            </a:pPr>
            <a:r>
              <a:rPr lang="en-US" sz="1300" dirty="0">
                <a:solidFill>
                  <a:schemeClr val="bg1"/>
                </a:solidFill>
                <a:latin typeface="Calibri Light" panose="020F0302020204030204" pitchFamily="34" charset="0"/>
                <a:ea typeface="Calibri Light" charset="0"/>
                <a:cs typeface="Calibri Light" panose="020F0302020204030204" pitchFamily="34" charset="0"/>
              </a:rPr>
              <a:t>We fund business and research collaborations to accelerate innovation and drive business investment into R&amp;D.  Our support is available to businesses across all economic sectors, value chains and UK regions.</a:t>
            </a:r>
          </a:p>
        </p:txBody>
      </p:sp>
      <p:sp>
        <p:nvSpPr>
          <p:cNvPr id="4" name="Slide Number Placeholder 3"/>
          <p:cNvSpPr>
            <a:spLocks noGrp="1"/>
          </p:cNvSpPr>
          <p:nvPr>
            <p:ph type="sldNum" sz="quarter" idx="5"/>
          </p:nvPr>
        </p:nvSpPr>
        <p:spPr/>
        <p:txBody>
          <a:bodyPr/>
          <a:lstStyle/>
          <a:p>
            <a:pPr defTabSz="966155">
              <a:defRPr/>
            </a:pPr>
            <a:fld id="{5A2B6EE5-A699-8E40-B9DE-152024631041}" type="slidenum">
              <a:rPr lang="en-US">
                <a:solidFill>
                  <a:prstClr val="black"/>
                </a:solidFill>
                <a:latin typeface="Calibri" panose="020F0502020204030204"/>
              </a:rPr>
              <a:pPr defTabSz="966155">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2234302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155">
              <a:defRPr/>
            </a:pPr>
            <a:endParaRPr lang="en-US" dirty="0"/>
          </a:p>
          <a:p>
            <a:endParaRPr lang="en-US" dirty="0"/>
          </a:p>
        </p:txBody>
      </p:sp>
      <p:sp>
        <p:nvSpPr>
          <p:cNvPr id="4" name="Slide Number Placeholder 3"/>
          <p:cNvSpPr>
            <a:spLocks noGrp="1"/>
          </p:cNvSpPr>
          <p:nvPr>
            <p:ph type="sldNum" sz="quarter" idx="5"/>
          </p:nvPr>
        </p:nvSpPr>
        <p:spPr/>
        <p:txBody>
          <a:bodyPr/>
          <a:lstStyle/>
          <a:p>
            <a:fld id="{C0F3BA1D-A00F-DB41-84DA-BE26C4853B35}" type="slidenum">
              <a:rPr lang="en-US" smtClean="0"/>
              <a:t>4</a:t>
            </a:fld>
            <a:endParaRPr lang="en-US"/>
          </a:p>
        </p:txBody>
      </p:sp>
    </p:spTree>
    <p:extLst>
      <p:ext uri="{BB962C8B-B14F-4D97-AF65-F5344CB8AC3E}">
        <p14:creationId xmlns:p14="http://schemas.microsoft.com/office/powerpoint/2010/main" val="2973078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5BAFEC7B-52DD-4292-841C-D46B5ECDD86C}"/>
              </a:ext>
            </a:extLst>
          </p:cNvPr>
          <p:cNvSpPr>
            <a:spLocks noGrp="1" noRot="1" noChangeAspect="1" noChangeArrowheads="1" noTextEdit="1"/>
          </p:cNvSpPr>
          <p:nvPr>
            <p:ph type="sldImg"/>
          </p:nvPr>
        </p:nvSpPr>
        <p:spPr>
          <a:ln/>
        </p:spPr>
      </p:sp>
      <p:sp>
        <p:nvSpPr>
          <p:cNvPr id="52227" name="Notes Placeholder 2">
            <a:extLst>
              <a:ext uri="{FF2B5EF4-FFF2-40B4-BE49-F238E27FC236}">
                <a16:creationId xmlns:a16="http://schemas.microsoft.com/office/drawing/2014/main" id="{93640B95-BF90-45D6-8D9A-015B3898F0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Times" panose="02020603050405020304" pitchFamily="18" charset="0"/>
              </a:rPr>
              <a:t>We are also taking a challenge- led investment approach. </a:t>
            </a:r>
          </a:p>
          <a:p>
            <a:endParaRPr lang="en-GB" altLang="en-US" dirty="0">
              <a:latin typeface="Times" panose="02020603050405020304" pitchFamily="18" charset="0"/>
            </a:endParaRPr>
          </a:p>
          <a:p>
            <a:r>
              <a:rPr lang="en-GB" altLang="en-US" dirty="0">
                <a:latin typeface="Times" panose="02020603050405020304" pitchFamily="18" charset="0"/>
              </a:rPr>
              <a:t>We are investing in the key challenges our economy and society is facing, as set out in the Industrial Strategy.</a:t>
            </a:r>
          </a:p>
          <a:p>
            <a:endParaRPr lang="en-GB" altLang="en-US" dirty="0">
              <a:latin typeface="Times" panose="02020603050405020304" pitchFamily="18" charset="0"/>
            </a:endParaRPr>
          </a:p>
          <a:p>
            <a:r>
              <a:rPr lang="en-GB" altLang="en-US" dirty="0">
                <a:latin typeface="Times" panose="02020603050405020304" pitchFamily="18" charset="0"/>
              </a:rPr>
              <a:t>We are working with partners across industry and academia to develop solutions which will boost the economy, create high-value jobs and enhance society.</a:t>
            </a:r>
          </a:p>
          <a:p>
            <a:endParaRPr lang="en-GB" altLang="en-US" dirty="0">
              <a:latin typeface="Times" panose="02020603050405020304" pitchFamily="18" charset="0"/>
            </a:endParaRPr>
          </a:p>
          <a:p>
            <a:endParaRPr lang="en-GB" altLang="en-US" dirty="0">
              <a:latin typeface="Times" panose="02020603050405020304" pitchFamily="18" charset="0"/>
            </a:endParaRPr>
          </a:p>
        </p:txBody>
      </p:sp>
      <p:sp>
        <p:nvSpPr>
          <p:cNvPr id="52228" name="Slide Number Placeholder 3">
            <a:extLst>
              <a:ext uri="{FF2B5EF4-FFF2-40B4-BE49-F238E27FC236}">
                <a16:creationId xmlns:a16="http://schemas.microsoft.com/office/drawing/2014/main" id="{A36350C3-ED91-432D-8B57-EAF8745154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4478">
              <a:defRPr sz="2500">
                <a:solidFill>
                  <a:schemeClr val="tx1"/>
                </a:solidFill>
                <a:latin typeface="Times" panose="02020603050405020304" pitchFamily="18" charset="0"/>
                <a:ea typeface="MS PGothic" panose="020B0600070205080204" pitchFamily="34" charset="-128"/>
              </a:defRPr>
            </a:lvl1pPr>
            <a:lvl2pPr defTabSz="964478">
              <a:defRPr sz="2500">
                <a:solidFill>
                  <a:schemeClr val="tx1"/>
                </a:solidFill>
                <a:latin typeface="Times" panose="02020603050405020304" pitchFamily="18" charset="0"/>
                <a:ea typeface="MS PGothic" panose="020B0600070205080204" pitchFamily="34" charset="-128"/>
              </a:defRPr>
            </a:lvl2pPr>
            <a:lvl3pPr defTabSz="964478">
              <a:defRPr sz="2500">
                <a:solidFill>
                  <a:schemeClr val="tx1"/>
                </a:solidFill>
                <a:latin typeface="Times" panose="02020603050405020304" pitchFamily="18" charset="0"/>
                <a:ea typeface="MS PGothic" panose="020B0600070205080204" pitchFamily="34" charset="-128"/>
              </a:defRPr>
            </a:lvl3pPr>
            <a:lvl4pPr defTabSz="964478">
              <a:defRPr sz="2500">
                <a:solidFill>
                  <a:schemeClr val="tx1"/>
                </a:solidFill>
                <a:latin typeface="Times" panose="02020603050405020304" pitchFamily="18" charset="0"/>
                <a:ea typeface="MS PGothic" panose="020B0600070205080204" pitchFamily="34" charset="-128"/>
              </a:defRPr>
            </a:lvl4pPr>
            <a:lvl5pPr defTabSz="964478">
              <a:defRPr sz="2500">
                <a:solidFill>
                  <a:schemeClr val="tx1"/>
                </a:solidFill>
                <a:latin typeface="Times" panose="02020603050405020304" pitchFamily="18" charset="0"/>
                <a:ea typeface="MS PGothic" panose="020B0600070205080204" pitchFamily="34" charset="-128"/>
              </a:defRPr>
            </a:lvl5pPr>
            <a:lvl6pPr marL="2413711" indent="1678" defTabSz="964478"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6pPr>
            <a:lvl7pPr marL="2896788" indent="1678" defTabSz="964478"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7pPr>
            <a:lvl8pPr marL="3379866" indent="1678" defTabSz="964478"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8pPr>
            <a:lvl9pPr marL="3862943" indent="1678" defTabSz="964478"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9pPr>
          </a:lstStyle>
          <a:p>
            <a:pPr eaLnBrk="0" fontAlgn="base" hangingPunct="0">
              <a:spcBef>
                <a:spcPct val="0"/>
              </a:spcBef>
              <a:spcAft>
                <a:spcPct val="0"/>
              </a:spcAft>
              <a:defRPr/>
            </a:pPr>
            <a:fld id="{B1515BA5-0F7C-4A6A-A47E-52F2A90AF52B}" type="slidenum">
              <a:rPr lang="en-US" altLang="en-US" sz="1300">
                <a:solidFill>
                  <a:srgbClr val="000000"/>
                </a:solidFill>
                <a:latin typeface="Times New Roman" panose="02020603050405020304" pitchFamily="18" charset="0"/>
              </a:rPr>
              <a:pPr eaLnBrk="0" fontAlgn="base" hangingPunct="0">
                <a:spcBef>
                  <a:spcPct val="0"/>
                </a:spcBef>
                <a:spcAft>
                  <a:spcPct val="0"/>
                </a:spcAft>
                <a:defRPr/>
              </a:pPr>
              <a:t>5</a:t>
            </a:fld>
            <a:endParaRPr lang="en-US" altLang="en-US" sz="13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859471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500" dirty="0">
                <a:solidFill>
                  <a:srgbClr val="1F497D"/>
                </a:solidFill>
                <a:latin typeface="Arial" panose="020B0604020202020204" pitchFamily="34" charset="0"/>
                <a:ea typeface="Calibri" panose="020F0502020204030204" pitchFamily="34" charset="0"/>
              </a:rPr>
              <a:t> </a:t>
            </a:r>
            <a:r>
              <a:rPr lang="en-GB" sz="1500" i="1" dirty="0">
                <a:solidFill>
                  <a:srgbClr val="000000"/>
                </a:solidFill>
                <a:latin typeface="Calibri" panose="020F0502020204030204" pitchFamily="34" charset="0"/>
                <a:ea typeface="Calibri" panose="020F0502020204030204" pitchFamily="34" charset="0"/>
              </a:rPr>
              <a:t>We always aim to provide the best service and support, at the best level of service, to our valued clients. In order to do so, please can all enquiries go through our fully trained and resourced customer support team, who will acknowledge directly and log the call or email, and ensure a response is provided either immediately or within a few days where the questions are more involved.</a:t>
            </a:r>
            <a:endParaRPr lang="en-GB" sz="1300" dirty="0">
              <a:latin typeface="Calibri" panose="020F0502020204030204" pitchFamily="34" charset="0"/>
              <a:ea typeface="Calibri" panose="020F0502020204030204" pitchFamily="34" charset="0"/>
            </a:endParaRPr>
          </a:p>
          <a:p>
            <a:r>
              <a:rPr lang="en-GB" sz="1500" dirty="0">
                <a:solidFill>
                  <a:srgbClr val="1F497D"/>
                </a:solidFill>
                <a:latin typeface="Arial" panose="020B0604020202020204" pitchFamily="34" charset="0"/>
                <a:ea typeface="Calibri" panose="020F0502020204030204" pitchFamily="34" charset="0"/>
              </a:rPr>
              <a:t> </a:t>
            </a:r>
            <a:endParaRPr lang="en-GB" sz="1300" dirty="0">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defTabSz="965669" eaLnBrk="0" fontAlgn="base" hangingPunct="0">
              <a:spcBef>
                <a:spcPct val="0"/>
              </a:spcBef>
              <a:spcAft>
                <a:spcPct val="0"/>
              </a:spcAft>
              <a:defRPr/>
            </a:pPr>
            <a:fld id="{5A2B6EE5-A699-8E40-B9DE-152024631041}" type="slidenum">
              <a:rPr lang="en-US">
                <a:solidFill>
                  <a:srgbClr val="000000"/>
                </a:solidFill>
                <a:latin typeface="Times New Roman" panose="02020603050405020304" pitchFamily="18" charset="0"/>
                <a:ea typeface="MS PGothic" panose="020B0600070205080204" pitchFamily="34" charset="-128"/>
              </a:rPr>
              <a:pPr defTabSz="965669" eaLnBrk="0" fontAlgn="base" hangingPunct="0">
                <a:spcBef>
                  <a:spcPct val="0"/>
                </a:spcBef>
                <a:spcAft>
                  <a:spcPct val="0"/>
                </a:spcAft>
                <a:defRPr/>
              </a:pPr>
              <a:t>6</a:t>
            </a:fld>
            <a:endParaRPr lang="en-US">
              <a:solidFill>
                <a:srgbClr val="000000"/>
              </a:solidFill>
              <a:latin typeface="Times New Roman" panose="02020603050405020304" pitchFamily="18" charset="0"/>
              <a:ea typeface="MS PGothic" panose="020B0600070205080204" pitchFamily="34" charset="-128"/>
            </a:endParaRPr>
          </a:p>
        </p:txBody>
      </p:sp>
    </p:spTree>
    <p:extLst>
      <p:ext uri="{BB962C8B-B14F-4D97-AF65-F5344CB8AC3E}">
        <p14:creationId xmlns:p14="http://schemas.microsoft.com/office/powerpoint/2010/main" val="1278730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F3BA1D-A00F-DB41-84DA-BE26C4853B35}" type="slidenum">
              <a:rPr lang="en-US" smtClean="0"/>
              <a:t>8</a:t>
            </a:fld>
            <a:endParaRPr lang="en-US"/>
          </a:p>
        </p:txBody>
      </p:sp>
    </p:spTree>
    <p:extLst>
      <p:ext uri="{BB962C8B-B14F-4D97-AF65-F5344CB8AC3E}">
        <p14:creationId xmlns:p14="http://schemas.microsoft.com/office/powerpoint/2010/main" val="2827105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2B6EE5-A699-8E40-B9DE-152024631041}" type="slidenum">
              <a:rPr lang="en-US" smtClean="0"/>
              <a:t>9</a:t>
            </a:fld>
            <a:endParaRPr lang="en-US"/>
          </a:p>
        </p:txBody>
      </p:sp>
    </p:spTree>
    <p:extLst>
      <p:ext uri="{BB962C8B-B14F-4D97-AF65-F5344CB8AC3E}">
        <p14:creationId xmlns:p14="http://schemas.microsoft.com/office/powerpoint/2010/main" val="4093803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F3BA1D-A00F-DB41-84DA-BE26C4853B35}" type="slidenum">
              <a:rPr lang="en-US" smtClean="0"/>
              <a:t>10</a:t>
            </a:fld>
            <a:endParaRPr lang="en-US"/>
          </a:p>
        </p:txBody>
      </p:sp>
    </p:spTree>
    <p:extLst>
      <p:ext uri="{BB962C8B-B14F-4D97-AF65-F5344CB8AC3E}">
        <p14:creationId xmlns:p14="http://schemas.microsoft.com/office/powerpoint/2010/main" val="1911968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t>To connect with people we work with the EEN</a:t>
            </a:r>
          </a:p>
          <a:p>
            <a:endParaRPr lang="en-GB" sz="1300" dirty="0"/>
          </a:p>
          <a:p>
            <a:r>
              <a:rPr lang="en-GB" sz="1300" dirty="0"/>
              <a:t>In the West Midlands the EEN contract is delivered by two organisations – Coventry University Enterprises  and Birmingham Chamber of Commerce.</a:t>
            </a:r>
          </a:p>
        </p:txBody>
      </p:sp>
      <p:sp>
        <p:nvSpPr>
          <p:cNvPr id="4" name="Slide Number Placeholder 3"/>
          <p:cNvSpPr>
            <a:spLocks noGrp="1"/>
          </p:cNvSpPr>
          <p:nvPr>
            <p:ph type="sldNum" sz="quarter" idx="5"/>
          </p:nvPr>
        </p:nvSpPr>
        <p:spPr/>
        <p:txBody>
          <a:bodyPr/>
          <a:lstStyle/>
          <a:p>
            <a:fld id="{C0F3BA1D-A00F-DB41-84DA-BE26C4853B35}" type="slidenum">
              <a:rPr lang="en-US" smtClean="0"/>
              <a:t>12</a:t>
            </a:fld>
            <a:endParaRPr lang="en-US"/>
          </a:p>
        </p:txBody>
      </p:sp>
    </p:spTree>
    <p:extLst>
      <p:ext uri="{BB962C8B-B14F-4D97-AF65-F5344CB8AC3E}">
        <p14:creationId xmlns:p14="http://schemas.microsoft.com/office/powerpoint/2010/main" val="1555314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Easy access to HVM catapult centres in Sheffield and Coventry, plus Nuclear AMRC this year opened a new office on Infinity park, Derby </a:t>
            </a:r>
          </a:p>
          <a:p>
            <a:endParaRPr lang="en-GB" dirty="0"/>
          </a:p>
          <a:p>
            <a:r>
              <a:rPr lang="en-GB" dirty="0"/>
              <a:t> Connected Places Catapult centre in Milton Keynes </a:t>
            </a:r>
          </a:p>
        </p:txBody>
      </p:sp>
      <p:sp>
        <p:nvSpPr>
          <p:cNvPr id="4" name="Slide Number Placeholder 3"/>
          <p:cNvSpPr>
            <a:spLocks noGrp="1"/>
          </p:cNvSpPr>
          <p:nvPr>
            <p:ph type="sldNum" sz="quarter" idx="5"/>
          </p:nvPr>
        </p:nvSpPr>
        <p:spPr/>
        <p:txBody>
          <a:bodyPr/>
          <a:lstStyle/>
          <a:p>
            <a:pPr defTabSz="724616">
              <a:defRPr/>
            </a:pPr>
            <a:fld id="{5A2B6EE5-A699-8E40-B9DE-152024631041}" type="slidenum">
              <a:rPr lang="en-US">
                <a:solidFill>
                  <a:prstClr val="black"/>
                </a:solidFill>
                <a:latin typeface="Calibri" panose="020F0502020204030204"/>
              </a:rPr>
              <a:pPr defTabSz="724616">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4268801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082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486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2213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3_Section page">
    <p:spTree>
      <p:nvGrpSpPr>
        <p:cNvPr id="1" name=""/>
        <p:cNvGrpSpPr/>
        <p:nvPr/>
      </p:nvGrpSpPr>
      <p:grpSpPr>
        <a:xfrm>
          <a:off x="0" y="0"/>
          <a:ext cx="0" cy="0"/>
          <a:chOff x="0" y="0"/>
          <a:chExt cx="0" cy="0"/>
        </a:xfrm>
      </p:grpSpPr>
      <p:sp>
        <p:nvSpPr>
          <p:cNvPr id="2" name="Title 1"/>
          <p:cNvSpPr>
            <a:spLocks noGrp="1"/>
          </p:cNvSpPr>
          <p:nvPr>
            <p:ph type="title"/>
          </p:nvPr>
        </p:nvSpPr>
        <p:spPr>
          <a:xfrm>
            <a:off x="2081623" y="2721676"/>
            <a:ext cx="8019167" cy="693699"/>
          </a:xfrm>
        </p:spPr>
        <p:txBody>
          <a:bodyPr>
            <a:normAutofit/>
          </a:bodyPr>
          <a:lstStyle>
            <a:lvl1pPr algn="ctr">
              <a:defRPr sz="3000"/>
            </a:lvl1pPr>
          </a:lstStyle>
          <a:p>
            <a:r>
              <a:rPr lang="en-US" dirty="0"/>
              <a:t>Click to edit Master title style</a:t>
            </a:r>
          </a:p>
        </p:txBody>
      </p:sp>
      <p:sp>
        <p:nvSpPr>
          <p:cNvPr id="3" name="Content Placeholder 2"/>
          <p:cNvSpPr>
            <a:spLocks noGrp="1"/>
          </p:cNvSpPr>
          <p:nvPr>
            <p:ph idx="1"/>
          </p:nvPr>
        </p:nvSpPr>
        <p:spPr>
          <a:xfrm>
            <a:off x="838200" y="3415376"/>
            <a:ext cx="10515600" cy="381505"/>
          </a:xfrm>
        </p:spPr>
        <p:txBody>
          <a:bodyPr>
            <a:normAutofit/>
          </a:bodyPr>
          <a:lstStyle>
            <a:lvl1pPr marL="0" indent="0" algn="ctr">
              <a:buNone/>
              <a:defRPr sz="2000" b="0" i="0">
                <a:solidFill>
                  <a:schemeClr val="accent3"/>
                </a:solidFill>
                <a:latin typeface="Rockwell Nova Light" charset="0"/>
                <a:ea typeface="Rockwell Nova Light" charset="0"/>
                <a:cs typeface="Rockwell Nova Light" charset="0"/>
              </a:defRPr>
            </a:lvl1pPr>
            <a:lvl2pPr marL="457189" indent="0" algn="ctr">
              <a:buNone/>
              <a:defRPr sz="2000" b="0" i="0">
                <a:latin typeface="Rockwell Nova Light" charset="0"/>
                <a:ea typeface="Rockwell Nova Light" charset="0"/>
                <a:cs typeface="Rockwell Nova Light" charset="0"/>
              </a:defRPr>
            </a:lvl2pPr>
            <a:lvl3pPr marL="914377" indent="0" algn="ctr">
              <a:buNone/>
              <a:defRPr sz="2000" b="0" i="0">
                <a:latin typeface="Rockwell Nova Light" charset="0"/>
                <a:ea typeface="Rockwell Nova Light" charset="0"/>
                <a:cs typeface="Rockwell Nova Light" charset="0"/>
              </a:defRPr>
            </a:lvl3pPr>
            <a:lvl4pPr marL="1371566" indent="0" algn="ctr">
              <a:buNone/>
              <a:defRPr sz="2000" b="0" i="0">
                <a:latin typeface="Rockwell Nova Light" charset="0"/>
                <a:ea typeface="Rockwell Nova Light" charset="0"/>
                <a:cs typeface="Rockwell Nova Light" charset="0"/>
              </a:defRPr>
            </a:lvl4pPr>
            <a:lvl5pPr marL="1828754" indent="0" algn="ctr">
              <a:buNone/>
              <a:defRPr sz="2000" b="0" i="0">
                <a:latin typeface="Rockwell Nova Light" charset="0"/>
                <a:ea typeface="Rockwell Nova Light" charset="0"/>
                <a:cs typeface="Rockwell Nova Light" charset="0"/>
              </a:defRPr>
            </a:lvl5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B300B1C-C1E4-8748-BE64-222004E90874}" type="slidenum">
              <a:rPr lang="en-US" smtClean="0"/>
              <a:t>‹#›</a:t>
            </a:fld>
            <a:endParaRPr lang="en-US"/>
          </a:p>
        </p:txBody>
      </p:sp>
    </p:spTree>
    <p:extLst>
      <p:ext uri="{BB962C8B-B14F-4D97-AF65-F5344CB8AC3E}">
        <p14:creationId xmlns:p14="http://schemas.microsoft.com/office/powerpoint/2010/main" val="2652553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4000" y="1368000"/>
            <a:ext cx="5181600" cy="47841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375400" y="1368000"/>
            <a:ext cx="5181600" cy="47841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9B300B1C-C1E4-8748-BE64-222004E90874}" type="slidenum">
              <a:rPr lang="en-US" smtClean="0"/>
              <a:t>‹#›</a:t>
            </a:fld>
            <a:endParaRPr lang="en-US"/>
          </a:p>
        </p:txBody>
      </p:sp>
    </p:spTree>
    <p:extLst>
      <p:ext uri="{BB962C8B-B14F-4D97-AF65-F5344CB8AC3E}">
        <p14:creationId xmlns:p14="http://schemas.microsoft.com/office/powerpoint/2010/main" val="2489010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700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Section page">
    <p:spTree>
      <p:nvGrpSpPr>
        <p:cNvPr id="1" name=""/>
        <p:cNvGrpSpPr/>
        <p:nvPr/>
      </p:nvGrpSpPr>
      <p:grpSpPr>
        <a:xfrm>
          <a:off x="0" y="0"/>
          <a:ext cx="0" cy="0"/>
          <a:chOff x="0" y="0"/>
          <a:chExt cx="0" cy="0"/>
        </a:xfrm>
      </p:grpSpPr>
      <p:sp>
        <p:nvSpPr>
          <p:cNvPr id="2" name="Title 1"/>
          <p:cNvSpPr>
            <a:spLocks noGrp="1"/>
          </p:cNvSpPr>
          <p:nvPr>
            <p:ph type="title"/>
          </p:nvPr>
        </p:nvSpPr>
        <p:spPr>
          <a:xfrm>
            <a:off x="2081623" y="2721676"/>
            <a:ext cx="8019167" cy="693699"/>
          </a:xfrm>
        </p:spPr>
        <p:txBody>
          <a:bodyPr>
            <a:normAutofit/>
          </a:bodyPr>
          <a:lstStyle>
            <a:lvl1pPr algn="ctr">
              <a:defRPr sz="3000"/>
            </a:lvl1pPr>
          </a:lstStyle>
          <a:p>
            <a:r>
              <a:rPr lang="en-US" dirty="0"/>
              <a:t>Click to edit Master title style</a:t>
            </a:r>
          </a:p>
        </p:txBody>
      </p:sp>
      <p:sp>
        <p:nvSpPr>
          <p:cNvPr id="3" name="Content Placeholder 2"/>
          <p:cNvSpPr>
            <a:spLocks noGrp="1"/>
          </p:cNvSpPr>
          <p:nvPr>
            <p:ph idx="1"/>
          </p:nvPr>
        </p:nvSpPr>
        <p:spPr>
          <a:xfrm>
            <a:off x="838200" y="3415376"/>
            <a:ext cx="10515600" cy="381505"/>
          </a:xfrm>
        </p:spPr>
        <p:txBody>
          <a:bodyPr>
            <a:normAutofit/>
          </a:bodyPr>
          <a:lstStyle>
            <a:lvl1pPr marL="0" indent="0" algn="ctr">
              <a:buNone/>
              <a:defRPr sz="2000" b="0" i="0">
                <a:solidFill>
                  <a:schemeClr val="accent3"/>
                </a:solidFill>
                <a:latin typeface="Rockwell Nova Light" charset="0"/>
                <a:ea typeface="Rockwell Nova Light" charset="0"/>
                <a:cs typeface="Rockwell Nova Light" charset="0"/>
              </a:defRPr>
            </a:lvl1pPr>
            <a:lvl2pPr marL="457189" indent="0" algn="ctr">
              <a:buNone/>
              <a:defRPr sz="2000" b="0" i="0">
                <a:latin typeface="Rockwell Nova Light" charset="0"/>
                <a:ea typeface="Rockwell Nova Light" charset="0"/>
                <a:cs typeface="Rockwell Nova Light" charset="0"/>
              </a:defRPr>
            </a:lvl2pPr>
            <a:lvl3pPr marL="914377" indent="0" algn="ctr">
              <a:buNone/>
              <a:defRPr sz="2000" b="0" i="0">
                <a:latin typeface="Rockwell Nova Light" charset="0"/>
                <a:ea typeface="Rockwell Nova Light" charset="0"/>
                <a:cs typeface="Rockwell Nova Light" charset="0"/>
              </a:defRPr>
            </a:lvl3pPr>
            <a:lvl4pPr marL="1371566" indent="0" algn="ctr">
              <a:buNone/>
              <a:defRPr sz="2000" b="0" i="0">
                <a:latin typeface="Rockwell Nova Light" charset="0"/>
                <a:ea typeface="Rockwell Nova Light" charset="0"/>
                <a:cs typeface="Rockwell Nova Light" charset="0"/>
              </a:defRPr>
            </a:lvl4pPr>
            <a:lvl5pPr marL="1828754" indent="0" algn="ctr">
              <a:buNone/>
              <a:defRPr sz="2000" b="0" i="0">
                <a:latin typeface="Rockwell Nova Light" charset="0"/>
                <a:ea typeface="Rockwell Nova Light" charset="0"/>
                <a:cs typeface="Rockwell Nova Light" charset="0"/>
              </a:defRPr>
            </a:lvl5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B300B1C-C1E4-8748-BE64-222004E90874}" type="slidenum">
              <a:rPr lang="en-US" smtClean="0"/>
              <a:t>‹#›</a:t>
            </a:fld>
            <a:endParaRPr lang="en-US"/>
          </a:p>
        </p:txBody>
      </p:sp>
    </p:spTree>
    <p:extLst>
      <p:ext uri="{BB962C8B-B14F-4D97-AF65-F5344CB8AC3E}">
        <p14:creationId xmlns:p14="http://schemas.microsoft.com/office/powerpoint/2010/main" val="1185507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9B300B1C-C1E4-8748-BE64-222004E90874}" type="slidenum">
              <a:rPr lang="en-US" smtClean="0"/>
              <a:t>‹#›</a:t>
            </a:fld>
            <a:endParaRPr lang="en-US"/>
          </a:p>
        </p:txBody>
      </p:sp>
      <p:sp>
        <p:nvSpPr>
          <p:cNvPr id="10" name="Content Placeholder 2"/>
          <p:cNvSpPr>
            <a:spLocks noGrp="1"/>
          </p:cNvSpPr>
          <p:nvPr>
            <p:ph idx="1"/>
          </p:nvPr>
        </p:nvSpPr>
        <p:spPr>
          <a:xfrm>
            <a:off x="624000" y="1704001"/>
            <a:ext cx="10515600" cy="45908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1614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4000" y="1368000"/>
            <a:ext cx="5181600" cy="47841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375400" y="1368000"/>
            <a:ext cx="5181600" cy="47841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9B300B1C-C1E4-8748-BE64-222004E90874}" type="slidenum">
              <a:rPr lang="en-US" smtClean="0"/>
              <a:t>‹#›</a:t>
            </a:fld>
            <a:endParaRPr lang="en-US"/>
          </a:p>
        </p:txBody>
      </p:sp>
    </p:spTree>
    <p:extLst>
      <p:ext uri="{BB962C8B-B14F-4D97-AF65-F5344CB8AC3E}">
        <p14:creationId xmlns:p14="http://schemas.microsoft.com/office/powerpoint/2010/main" val="2250525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3_Two Content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4000" y="1663735"/>
            <a:ext cx="5181600" cy="454744"/>
          </a:xfrm>
        </p:spPr>
        <p:txBody>
          <a:bodyPr/>
          <a:lstStyle>
            <a:lvl1pPr marL="0" indent="0">
              <a:buNone/>
              <a:defRPr/>
            </a:lvl1pPr>
          </a:lstStyle>
          <a:p>
            <a:pPr lvl="0"/>
            <a:r>
              <a:rPr lang="en-US" dirty="0"/>
              <a:t>Click to edit Master text styles</a:t>
            </a:r>
          </a:p>
        </p:txBody>
      </p:sp>
      <p:sp>
        <p:nvSpPr>
          <p:cNvPr id="4" name="Content Placeholder 3"/>
          <p:cNvSpPr>
            <a:spLocks noGrp="1"/>
          </p:cNvSpPr>
          <p:nvPr>
            <p:ph sz="half" idx="2"/>
          </p:nvPr>
        </p:nvSpPr>
        <p:spPr>
          <a:xfrm>
            <a:off x="6414104" y="1663735"/>
            <a:ext cx="5181600" cy="454744"/>
          </a:xfrm>
        </p:spPr>
        <p:txBody>
          <a:bodyPr/>
          <a:lstStyle>
            <a:lvl1pPr marL="0" indent="0">
              <a:buNone/>
              <a:defRPr/>
            </a:lvl1pPr>
          </a:lstStyle>
          <a:p>
            <a:pPr lvl="0"/>
            <a:r>
              <a:rPr lang="en-US" dirty="0"/>
              <a:t>Click to edit Master text styles</a:t>
            </a:r>
          </a:p>
        </p:txBody>
      </p:sp>
      <p:sp>
        <p:nvSpPr>
          <p:cNvPr id="7" name="Slide Number Placeholder 6"/>
          <p:cNvSpPr>
            <a:spLocks noGrp="1"/>
          </p:cNvSpPr>
          <p:nvPr>
            <p:ph type="sldNum" sz="quarter" idx="12"/>
          </p:nvPr>
        </p:nvSpPr>
        <p:spPr/>
        <p:txBody>
          <a:bodyPr/>
          <a:lstStyle/>
          <a:p>
            <a:fld id="{9B300B1C-C1E4-8748-BE64-222004E90874}" type="slidenum">
              <a:rPr lang="en-US" smtClean="0"/>
              <a:t>‹#›</a:t>
            </a:fld>
            <a:endParaRPr lang="en-US"/>
          </a:p>
        </p:txBody>
      </p:sp>
      <p:sp>
        <p:nvSpPr>
          <p:cNvPr id="8" name="Content Placeholder 2"/>
          <p:cNvSpPr>
            <a:spLocks noGrp="1"/>
          </p:cNvSpPr>
          <p:nvPr>
            <p:ph sz="half" idx="13"/>
          </p:nvPr>
        </p:nvSpPr>
        <p:spPr>
          <a:xfrm>
            <a:off x="624000" y="2324789"/>
            <a:ext cx="5181600" cy="3373559"/>
          </a:xfrm>
        </p:spPr>
        <p:txBody>
          <a:bodyPr/>
          <a:lstStyle>
            <a:lvl1pPr marL="0" indent="0">
              <a:buNone/>
              <a:defRPr/>
            </a:lvl1pPr>
          </a:lstStyle>
          <a:p>
            <a:pPr lvl="0"/>
            <a:endParaRPr lang="en-US" dirty="0"/>
          </a:p>
        </p:txBody>
      </p:sp>
      <p:sp>
        <p:nvSpPr>
          <p:cNvPr id="9" name="Content Placeholder 3"/>
          <p:cNvSpPr>
            <a:spLocks noGrp="1"/>
          </p:cNvSpPr>
          <p:nvPr>
            <p:ph sz="half" idx="14"/>
          </p:nvPr>
        </p:nvSpPr>
        <p:spPr>
          <a:xfrm>
            <a:off x="6414104" y="2324789"/>
            <a:ext cx="5181600" cy="3373559"/>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981874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hree Content &amp;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Content Placeholder 3"/>
          <p:cNvSpPr>
            <a:spLocks noGrp="1"/>
          </p:cNvSpPr>
          <p:nvPr>
            <p:ph sz="half" idx="2" hasCustomPrompt="1"/>
          </p:nvPr>
        </p:nvSpPr>
        <p:spPr>
          <a:xfrm>
            <a:off x="4440795" y="3905882"/>
            <a:ext cx="3310411" cy="2119471"/>
          </a:xfrm>
        </p:spPr>
        <p:txBody>
          <a:bodyPr>
            <a:normAutofit/>
          </a:bodyPr>
          <a:lstStyle>
            <a:lvl1pPr marL="0" indent="0">
              <a:buNone/>
              <a:defRPr sz="1400"/>
            </a:lvl1pPr>
          </a:lstStyle>
          <a:p>
            <a:pPr lvl="0"/>
            <a:r>
              <a:rPr lang="en-US" dirty="0"/>
              <a:t>Lorem ipsum dolor sit </a:t>
            </a:r>
            <a:r>
              <a:rPr lang="en-US" dirty="0" err="1"/>
              <a:t>amet</a:t>
            </a:r>
            <a:r>
              <a:rPr lang="en-US" dirty="0"/>
              <a:t>, </a:t>
            </a:r>
            <a:r>
              <a:rPr lang="en-US" dirty="0" err="1"/>
              <a:t>eu</a:t>
            </a:r>
            <a:r>
              <a:rPr lang="en-US" dirty="0"/>
              <a:t> option </a:t>
            </a:r>
            <a:r>
              <a:rPr lang="en-US" dirty="0" err="1"/>
              <a:t>sapientem</a:t>
            </a:r>
            <a:r>
              <a:rPr lang="en-US" dirty="0"/>
              <a:t> vim. Cum choro </a:t>
            </a:r>
            <a:r>
              <a:rPr lang="en-US" dirty="0" err="1"/>
              <a:t>persequeris</a:t>
            </a:r>
            <a:r>
              <a:rPr lang="en-US" dirty="0"/>
              <a:t> an. Quo </a:t>
            </a:r>
            <a:r>
              <a:rPr lang="en-US" dirty="0" err="1"/>
              <a:t>purto</a:t>
            </a:r>
            <a:r>
              <a:rPr lang="en-US" dirty="0"/>
              <a:t> </a:t>
            </a:r>
            <a:r>
              <a:rPr lang="en-US" dirty="0" err="1"/>
              <a:t>putant</a:t>
            </a:r>
            <a:r>
              <a:rPr lang="en-US" dirty="0"/>
              <a:t> no, </a:t>
            </a:r>
            <a:r>
              <a:rPr lang="en-US" dirty="0" err="1"/>
              <a:t>omnesque</a:t>
            </a:r>
            <a:r>
              <a:rPr lang="en-US" dirty="0"/>
              <a:t> </a:t>
            </a:r>
            <a:r>
              <a:rPr lang="en-US" dirty="0" err="1"/>
              <a:t>accusamus</a:t>
            </a:r>
            <a:r>
              <a:rPr lang="en-US" dirty="0"/>
              <a:t> in mea. Cu duo </a:t>
            </a:r>
            <a:r>
              <a:rPr lang="en-US" dirty="0" err="1"/>
              <a:t>nobis</a:t>
            </a:r>
            <a:r>
              <a:rPr lang="en-US" dirty="0"/>
              <a:t> </a:t>
            </a:r>
            <a:r>
              <a:rPr lang="en-US" dirty="0" err="1"/>
              <a:t>indoctum</a:t>
            </a:r>
            <a:r>
              <a:rPr lang="en-US" dirty="0"/>
              <a:t> postulant.</a:t>
            </a:r>
          </a:p>
        </p:txBody>
      </p:sp>
      <p:sp>
        <p:nvSpPr>
          <p:cNvPr id="7" name="Slide Number Placeholder 6"/>
          <p:cNvSpPr>
            <a:spLocks noGrp="1"/>
          </p:cNvSpPr>
          <p:nvPr>
            <p:ph type="sldNum" sz="quarter" idx="12"/>
          </p:nvPr>
        </p:nvSpPr>
        <p:spPr/>
        <p:txBody>
          <a:bodyPr/>
          <a:lstStyle/>
          <a:p>
            <a:fld id="{9B300B1C-C1E4-8748-BE64-222004E90874}" type="slidenum">
              <a:rPr lang="en-US" smtClean="0"/>
              <a:t>‹#›</a:t>
            </a:fld>
            <a:endParaRPr lang="en-US"/>
          </a:p>
        </p:txBody>
      </p:sp>
      <p:sp>
        <p:nvSpPr>
          <p:cNvPr id="9" name="Content Placeholder 3"/>
          <p:cNvSpPr>
            <a:spLocks noGrp="1"/>
          </p:cNvSpPr>
          <p:nvPr>
            <p:ph sz="half" idx="13" hasCustomPrompt="1"/>
          </p:nvPr>
        </p:nvSpPr>
        <p:spPr>
          <a:xfrm>
            <a:off x="624000" y="3905882"/>
            <a:ext cx="3310411" cy="2119471"/>
          </a:xfrm>
        </p:spPr>
        <p:txBody>
          <a:bodyPr>
            <a:normAutofit/>
          </a:bodyPr>
          <a:lstStyle>
            <a:lvl1pPr marL="0" indent="0">
              <a:buNone/>
              <a:defRPr sz="1400"/>
            </a:lvl1pPr>
          </a:lstStyle>
          <a:p>
            <a:pPr lvl="0"/>
            <a:r>
              <a:rPr lang="en-US" dirty="0"/>
              <a:t>Lorem ipsum dolor sit </a:t>
            </a:r>
            <a:r>
              <a:rPr lang="en-US" dirty="0" err="1"/>
              <a:t>amet</a:t>
            </a:r>
            <a:r>
              <a:rPr lang="en-US" dirty="0"/>
              <a:t>, </a:t>
            </a:r>
            <a:r>
              <a:rPr lang="en-US" dirty="0" err="1"/>
              <a:t>eu</a:t>
            </a:r>
            <a:r>
              <a:rPr lang="en-US" dirty="0"/>
              <a:t> option </a:t>
            </a:r>
            <a:r>
              <a:rPr lang="en-US" dirty="0" err="1"/>
              <a:t>sapientem</a:t>
            </a:r>
            <a:r>
              <a:rPr lang="en-US" dirty="0"/>
              <a:t> vim. Cum choro </a:t>
            </a:r>
            <a:r>
              <a:rPr lang="en-US" dirty="0" err="1"/>
              <a:t>persequeris</a:t>
            </a:r>
            <a:r>
              <a:rPr lang="en-US" dirty="0"/>
              <a:t> an. Quo </a:t>
            </a:r>
            <a:r>
              <a:rPr lang="en-US" dirty="0" err="1"/>
              <a:t>purto</a:t>
            </a:r>
            <a:r>
              <a:rPr lang="en-US" dirty="0"/>
              <a:t> </a:t>
            </a:r>
            <a:r>
              <a:rPr lang="en-US" dirty="0" err="1"/>
              <a:t>putant</a:t>
            </a:r>
            <a:r>
              <a:rPr lang="en-US" dirty="0"/>
              <a:t> no, </a:t>
            </a:r>
            <a:r>
              <a:rPr lang="en-US" dirty="0" err="1"/>
              <a:t>omnesque</a:t>
            </a:r>
            <a:r>
              <a:rPr lang="en-US" dirty="0"/>
              <a:t> </a:t>
            </a:r>
            <a:r>
              <a:rPr lang="en-US" dirty="0" err="1"/>
              <a:t>accusamus</a:t>
            </a:r>
            <a:r>
              <a:rPr lang="en-US" dirty="0"/>
              <a:t> in mea. Cu duo </a:t>
            </a:r>
            <a:r>
              <a:rPr lang="en-US" dirty="0" err="1"/>
              <a:t>nobis</a:t>
            </a:r>
            <a:r>
              <a:rPr lang="en-US" dirty="0"/>
              <a:t> </a:t>
            </a:r>
            <a:r>
              <a:rPr lang="en-US" dirty="0" err="1"/>
              <a:t>indoctum</a:t>
            </a:r>
            <a:r>
              <a:rPr lang="en-US" dirty="0"/>
              <a:t> postulant.</a:t>
            </a:r>
          </a:p>
        </p:txBody>
      </p:sp>
      <p:sp>
        <p:nvSpPr>
          <p:cNvPr id="10" name="Content Placeholder 3"/>
          <p:cNvSpPr>
            <a:spLocks noGrp="1"/>
          </p:cNvSpPr>
          <p:nvPr>
            <p:ph sz="half" idx="14" hasCustomPrompt="1"/>
          </p:nvPr>
        </p:nvSpPr>
        <p:spPr>
          <a:xfrm>
            <a:off x="8291341" y="3905882"/>
            <a:ext cx="3310411" cy="2119471"/>
          </a:xfrm>
        </p:spPr>
        <p:txBody>
          <a:bodyPr>
            <a:normAutofit/>
          </a:bodyPr>
          <a:lstStyle>
            <a:lvl1pPr marL="0" indent="0">
              <a:buNone/>
              <a:defRPr sz="1400"/>
            </a:lvl1pPr>
          </a:lstStyle>
          <a:p>
            <a:pPr lvl="0"/>
            <a:r>
              <a:rPr lang="en-US" dirty="0"/>
              <a:t>Lorem ipsum dolor sit </a:t>
            </a:r>
            <a:r>
              <a:rPr lang="en-US" dirty="0" err="1"/>
              <a:t>amet</a:t>
            </a:r>
            <a:r>
              <a:rPr lang="en-US" dirty="0"/>
              <a:t>, </a:t>
            </a:r>
            <a:r>
              <a:rPr lang="en-US" dirty="0" err="1"/>
              <a:t>eu</a:t>
            </a:r>
            <a:r>
              <a:rPr lang="en-US" dirty="0"/>
              <a:t> option </a:t>
            </a:r>
            <a:r>
              <a:rPr lang="en-US" dirty="0" err="1"/>
              <a:t>sapientem</a:t>
            </a:r>
            <a:r>
              <a:rPr lang="en-US" dirty="0"/>
              <a:t> vim. Cum choro </a:t>
            </a:r>
            <a:r>
              <a:rPr lang="en-US" dirty="0" err="1"/>
              <a:t>persequeris</a:t>
            </a:r>
            <a:r>
              <a:rPr lang="en-US" dirty="0"/>
              <a:t> an. Quo </a:t>
            </a:r>
            <a:r>
              <a:rPr lang="en-US" dirty="0" err="1"/>
              <a:t>purto</a:t>
            </a:r>
            <a:r>
              <a:rPr lang="en-US" dirty="0"/>
              <a:t> </a:t>
            </a:r>
            <a:r>
              <a:rPr lang="en-US" dirty="0" err="1"/>
              <a:t>putant</a:t>
            </a:r>
            <a:r>
              <a:rPr lang="en-US" dirty="0"/>
              <a:t> no, </a:t>
            </a:r>
            <a:r>
              <a:rPr lang="en-US" dirty="0" err="1"/>
              <a:t>omnesque</a:t>
            </a:r>
            <a:r>
              <a:rPr lang="en-US" dirty="0"/>
              <a:t> </a:t>
            </a:r>
            <a:r>
              <a:rPr lang="en-US" dirty="0" err="1"/>
              <a:t>accusamus</a:t>
            </a:r>
            <a:r>
              <a:rPr lang="en-US" dirty="0"/>
              <a:t> in mea. Cu duo </a:t>
            </a:r>
            <a:r>
              <a:rPr lang="en-US" dirty="0" err="1"/>
              <a:t>nobis</a:t>
            </a:r>
            <a:r>
              <a:rPr lang="en-US" dirty="0"/>
              <a:t> </a:t>
            </a:r>
            <a:r>
              <a:rPr lang="en-US" dirty="0" err="1"/>
              <a:t>indoctum</a:t>
            </a:r>
            <a:r>
              <a:rPr lang="en-US" dirty="0"/>
              <a:t> postulant.</a:t>
            </a:r>
          </a:p>
        </p:txBody>
      </p:sp>
      <p:sp>
        <p:nvSpPr>
          <p:cNvPr id="13" name="Content Placeholder 3"/>
          <p:cNvSpPr>
            <a:spLocks noGrp="1"/>
          </p:cNvSpPr>
          <p:nvPr>
            <p:ph sz="half" idx="15"/>
          </p:nvPr>
        </p:nvSpPr>
        <p:spPr>
          <a:xfrm>
            <a:off x="624000" y="1368000"/>
            <a:ext cx="10977752" cy="2368323"/>
          </a:xfrm>
        </p:spPr>
        <p:txBody>
          <a:bodyPr>
            <a:normAutofit/>
          </a:bodyPr>
          <a:lstStyle>
            <a:lvl1pPr marL="0" indent="0">
              <a:buNone/>
              <a:defRPr sz="1800"/>
            </a:lvl1pPr>
          </a:lstStyle>
          <a:p>
            <a:pPr lvl="0"/>
            <a:endParaRPr lang="en-US" dirty="0"/>
          </a:p>
        </p:txBody>
      </p:sp>
    </p:spTree>
    <p:extLst>
      <p:ext uri="{BB962C8B-B14F-4D97-AF65-F5344CB8AC3E}">
        <p14:creationId xmlns:p14="http://schemas.microsoft.com/office/powerpoint/2010/main" val="63332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ntent &amp;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Slide Number Placeholder 6"/>
          <p:cNvSpPr>
            <a:spLocks noGrp="1"/>
          </p:cNvSpPr>
          <p:nvPr>
            <p:ph type="sldNum" sz="quarter" idx="12"/>
          </p:nvPr>
        </p:nvSpPr>
        <p:spPr/>
        <p:txBody>
          <a:bodyPr/>
          <a:lstStyle/>
          <a:p>
            <a:fld id="{9B300B1C-C1E4-8748-BE64-222004E90874}" type="slidenum">
              <a:rPr lang="en-US" smtClean="0"/>
              <a:t>‹#›</a:t>
            </a:fld>
            <a:endParaRPr lang="en-US"/>
          </a:p>
        </p:txBody>
      </p:sp>
      <p:sp>
        <p:nvSpPr>
          <p:cNvPr id="9" name="Content Placeholder 3"/>
          <p:cNvSpPr>
            <a:spLocks noGrp="1"/>
          </p:cNvSpPr>
          <p:nvPr>
            <p:ph sz="half" idx="13" hasCustomPrompt="1"/>
          </p:nvPr>
        </p:nvSpPr>
        <p:spPr>
          <a:xfrm>
            <a:off x="628953" y="3881659"/>
            <a:ext cx="10914743" cy="2289028"/>
          </a:xfrm>
        </p:spPr>
        <p:txBody>
          <a:bodyPr>
            <a:normAutofit/>
          </a:bodyPr>
          <a:lstStyle>
            <a:lvl1pPr marL="0" indent="0">
              <a:buNone/>
              <a:defRPr sz="1800"/>
            </a:lvl1pPr>
          </a:lstStyle>
          <a:p>
            <a:pPr lvl="0"/>
            <a:r>
              <a:rPr lang="en-US" dirty="0"/>
              <a:t>Lorem ipsum dolor sit </a:t>
            </a:r>
            <a:r>
              <a:rPr lang="en-US" dirty="0" err="1"/>
              <a:t>amet</a:t>
            </a:r>
            <a:r>
              <a:rPr lang="en-US" dirty="0"/>
              <a:t>, </a:t>
            </a:r>
            <a:r>
              <a:rPr lang="en-US" dirty="0" err="1"/>
              <a:t>eu</a:t>
            </a:r>
            <a:r>
              <a:rPr lang="en-US" dirty="0"/>
              <a:t> option </a:t>
            </a:r>
            <a:r>
              <a:rPr lang="en-US" dirty="0" err="1"/>
              <a:t>sapientem</a:t>
            </a:r>
            <a:r>
              <a:rPr lang="en-US" dirty="0"/>
              <a:t> vim. Cum choro </a:t>
            </a:r>
            <a:r>
              <a:rPr lang="en-US" dirty="0" err="1"/>
              <a:t>persequeris</a:t>
            </a:r>
            <a:r>
              <a:rPr lang="en-US" dirty="0"/>
              <a:t> an. Quo </a:t>
            </a:r>
            <a:r>
              <a:rPr lang="en-US" dirty="0" err="1"/>
              <a:t>purto</a:t>
            </a:r>
            <a:r>
              <a:rPr lang="en-US" dirty="0"/>
              <a:t> </a:t>
            </a:r>
            <a:r>
              <a:rPr lang="en-US" dirty="0" err="1"/>
              <a:t>putant</a:t>
            </a:r>
            <a:r>
              <a:rPr lang="en-US" dirty="0"/>
              <a:t> no, </a:t>
            </a:r>
            <a:r>
              <a:rPr lang="en-US" dirty="0" err="1"/>
              <a:t>omnesque</a:t>
            </a:r>
            <a:r>
              <a:rPr lang="en-US" dirty="0"/>
              <a:t> </a:t>
            </a:r>
            <a:r>
              <a:rPr lang="en-US" dirty="0" err="1"/>
              <a:t>accusamus</a:t>
            </a:r>
            <a:r>
              <a:rPr lang="en-US" dirty="0"/>
              <a:t> in mea. Cu duo </a:t>
            </a:r>
            <a:r>
              <a:rPr lang="en-US" dirty="0" err="1"/>
              <a:t>nobis</a:t>
            </a:r>
            <a:r>
              <a:rPr lang="en-US" dirty="0"/>
              <a:t> </a:t>
            </a:r>
            <a:r>
              <a:rPr lang="en-US" dirty="0" err="1"/>
              <a:t>indoctum</a:t>
            </a:r>
            <a:r>
              <a:rPr lang="en-US" dirty="0"/>
              <a:t> postulant.</a:t>
            </a:r>
          </a:p>
        </p:txBody>
      </p:sp>
      <p:sp>
        <p:nvSpPr>
          <p:cNvPr id="11" name="Content Placeholder 3"/>
          <p:cNvSpPr>
            <a:spLocks noGrp="1"/>
          </p:cNvSpPr>
          <p:nvPr>
            <p:ph sz="half" idx="14"/>
          </p:nvPr>
        </p:nvSpPr>
        <p:spPr>
          <a:xfrm>
            <a:off x="628953" y="1368000"/>
            <a:ext cx="10914743" cy="2368323"/>
          </a:xfrm>
        </p:spPr>
        <p:txBody>
          <a:bodyPr>
            <a:normAutofit/>
          </a:bodyPr>
          <a:lstStyle>
            <a:lvl1pPr marL="0" indent="0">
              <a:buNone/>
              <a:defRPr sz="1800"/>
            </a:lvl1pPr>
          </a:lstStyle>
          <a:p>
            <a:pPr lvl="0"/>
            <a:endParaRPr lang="en-US" dirty="0"/>
          </a:p>
        </p:txBody>
      </p:sp>
    </p:spTree>
    <p:extLst>
      <p:ext uri="{BB962C8B-B14F-4D97-AF65-F5344CB8AC3E}">
        <p14:creationId xmlns:p14="http://schemas.microsoft.com/office/powerpoint/2010/main" val="469443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Signoff">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E7C5DE-73B6-46E5-A34D-F8ACCD617860}"/>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211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40000" y="2880001"/>
            <a:ext cx="4320000" cy="1226991"/>
          </a:xfrm>
        </p:spPr>
        <p:txBody>
          <a:bodyPr anchor="b"/>
          <a:lstStyle>
            <a:lvl1pPr algn="l">
              <a:defRPr sz="3500" b="0" i="0">
                <a:solidFill>
                  <a:schemeClr val="bg1"/>
                </a:solidFill>
                <a:latin typeface="Rockwell Nova Light" charset="0"/>
                <a:ea typeface="Rockwell Nova Light" charset="0"/>
                <a:cs typeface="Rockwell Nova Light" charset="0"/>
              </a:defRPr>
            </a:lvl1pPr>
          </a:lstStyle>
          <a:p>
            <a:r>
              <a:rPr lang="en-US" dirty="0"/>
              <a:t>Click to edit Master title style</a:t>
            </a:r>
          </a:p>
        </p:txBody>
      </p:sp>
    </p:spTree>
    <p:extLst>
      <p:ext uri="{BB962C8B-B14F-4D97-AF65-F5344CB8AC3E}">
        <p14:creationId xmlns:p14="http://schemas.microsoft.com/office/powerpoint/2010/main" val="1865822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3_Section page">
    <p:spTree>
      <p:nvGrpSpPr>
        <p:cNvPr id="1" name=""/>
        <p:cNvGrpSpPr/>
        <p:nvPr/>
      </p:nvGrpSpPr>
      <p:grpSpPr>
        <a:xfrm>
          <a:off x="0" y="0"/>
          <a:ext cx="0" cy="0"/>
          <a:chOff x="0" y="0"/>
          <a:chExt cx="0" cy="0"/>
        </a:xfrm>
      </p:grpSpPr>
      <p:sp>
        <p:nvSpPr>
          <p:cNvPr id="2" name="Title 1"/>
          <p:cNvSpPr>
            <a:spLocks noGrp="1"/>
          </p:cNvSpPr>
          <p:nvPr>
            <p:ph type="title"/>
          </p:nvPr>
        </p:nvSpPr>
        <p:spPr>
          <a:xfrm>
            <a:off x="2081623" y="2721676"/>
            <a:ext cx="8019167" cy="693699"/>
          </a:xfrm>
        </p:spPr>
        <p:txBody>
          <a:bodyPr>
            <a:normAutofit/>
          </a:bodyPr>
          <a:lstStyle>
            <a:lvl1pPr algn="ctr">
              <a:defRPr sz="3000"/>
            </a:lvl1pPr>
          </a:lstStyle>
          <a:p>
            <a:r>
              <a:rPr lang="en-US" dirty="0"/>
              <a:t>Click to edit Master title style</a:t>
            </a:r>
          </a:p>
        </p:txBody>
      </p:sp>
      <p:sp>
        <p:nvSpPr>
          <p:cNvPr id="3" name="Content Placeholder 2"/>
          <p:cNvSpPr>
            <a:spLocks noGrp="1"/>
          </p:cNvSpPr>
          <p:nvPr>
            <p:ph idx="1"/>
          </p:nvPr>
        </p:nvSpPr>
        <p:spPr>
          <a:xfrm>
            <a:off x="838200" y="3415376"/>
            <a:ext cx="10515600" cy="381505"/>
          </a:xfrm>
        </p:spPr>
        <p:txBody>
          <a:bodyPr>
            <a:normAutofit/>
          </a:bodyPr>
          <a:lstStyle>
            <a:lvl1pPr marL="0" indent="0" algn="ctr">
              <a:buNone/>
              <a:defRPr sz="2000" b="0" i="0">
                <a:solidFill>
                  <a:schemeClr val="accent3"/>
                </a:solidFill>
                <a:latin typeface="Rockwell Nova Light" charset="0"/>
                <a:ea typeface="Rockwell Nova Light" charset="0"/>
                <a:cs typeface="Rockwell Nova Light" charset="0"/>
              </a:defRPr>
            </a:lvl1pPr>
            <a:lvl2pPr marL="457189" indent="0" algn="ctr">
              <a:buNone/>
              <a:defRPr sz="2000" b="0" i="0">
                <a:latin typeface="Rockwell Nova Light" charset="0"/>
                <a:ea typeface="Rockwell Nova Light" charset="0"/>
                <a:cs typeface="Rockwell Nova Light" charset="0"/>
              </a:defRPr>
            </a:lvl2pPr>
            <a:lvl3pPr marL="914377" indent="0" algn="ctr">
              <a:buNone/>
              <a:defRPr sz="2000" b="0" i="0">
                <a:latin typeface="Rockwell Nova Light" charset="0"/>
                <a:ea typeface="Rockwell Nova Light" charset="0"/>
                <a:cs typeface="Rockwell Nova Light" charset="0"/>
              </a:defRPr>
            </a:lvl3pPr>
            <a:lvl4pPr marL="1371566" indent="0" algn="ctr">
              <a:buNone/>
              <a:defRPr sz="2000" b="0" i="0">
                <a:latin typeface="Rockwell Nova Light" charset="0"/>
                <a:ea typeface="Rockwell Nova Light" charset="0"/>
                <a:cs typeface="Rockwell Nova Light" charset="0"/>
              </a:defRPr>
            </a:lvl4pPr>
            <a:lvl5pPr marL="1828754" indent="0" algn="ctr">
              <a:buNone/>
              <a:defRPr sz="2000" b="0" i="0">
                <a:latin typeface="Rockwell Nova Light" charset="0"/>
                <a:ea typeface="Rockwell Nova Light" charset="0"/>
                <a:cs typeface="Rockwell Nova Light" charset="0"/>
              </a:defRPr>
            </a:lvl5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B300B1C-C1E4-8748-BE64-222004E90874}" type="slidenum">
              <a:rPr lang="en-US" smtClean="0"/>
              <a:t>‹#›</a:t>
            </a:fld>
            <a:endParaRPr lang="en-US"/>
          </a:p>
        </p:txBody>
      </p:sp>
    </p:spTree>
    <p:extLst>
      <p:ext uri="{BB962C8B-B14F-4D97-AF65-F5344CB8AC3E}">
        <p14:creationId xmlns:p14="http://schemas.microsoft.com/office/powerpoint/2010/main" val="27257665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9B300B1C-C1E4-8748-BE64-222004E90874}" type="slidenum">
              <a:rPr lang="en-US" smtClean="0"/>
              <a:t>‹#›</a:t>
            </a:fld>
            <a:endParaRPr lang="en-US"/>
          </a:p>
        </p:txBody>
      </p:sp>
      <p:sp>
        <p:nvSpPr>
          <p:cNvPr id="10" name="Content Placeholder 2"/>
          <p:cNvSpPr>
            <a:spLocks noGrp="1"/>
          </p:cNvSpPr>
          <p:nvPr>
            <p:ph idx="1"/>
          </p:nvPr>
        </p:nvSpPr>
        <p:spPr>
          <a:xfrm>
            <a:off x="624000" y="1704001"/>
            <a:ext cx="10515600" cy="45908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017051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4000" y="1368000"/>
            <a:ext cx="5181600" cy="47841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375400" y="1368000"/>
            <a:ext cx="5181600" cy="47841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9B300B1C-C1E4-8748-BE64-222004E90874}" type="slidenum">
              <a:rPr lang="en-US" smtClean="0"/>
              <a:t>‹#›</a:t>
            </a:fld>
            <a:endParaRPr lang="en-US"/>
          </a:p>
        </p:txBody>
      </p:sp>
    </p:spTree>
    <p:extLst>
      <p:ext uri="{BB962C8B-B14F-4D97-AF65-F5344CB8AC3E}">
        <p14:creationId xmlns:p14="http://schemas.microsoft.com/office/powerpoint/2010/main" val="32275400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3_Two Content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4000" y="1663735"/>
            <a:ext cx="5181600" cy="454744"/>
          </a:xfrm>
        </p:spPr>
        <p:txBody>
          <a:bodyPr/>
          <a:lstStyle>
            <a:lvl1pPr marL="0" indent="0">
              <a:buNone/>
              <a:defRPr/>
            </a:lvl1pPr>
          </a:lstStyle>
          <a:p>
            <a:pPr lvl="0"/>
            <a:r>
              <a:rPr lang="en-US" dirty="0"/>
              <a:t>Click to edit Master text styles</a:t>
            </a:r>
          </a:p>
        </p:txBody>
      </p:sp>
      <p:sp>
        <p:nvSpPr>
          <p:cNvPr id="4" name="Content Placeholder 3"/>
          <p:cNvSpPr>
            <a:spLocks noGrp="1"/>
          </p:cNvSpPr>
          <p:nvPr>
            <p:ph sz="half" idx="2"/>
          </p:nvPr>
        </p:nvSpPr>
        <p:spPr>
          <a:xfrm>
            <a:off x="6414104" y="1663735"/>
            <a:ext cx="5181600" cy="454744"/>
          </a:xfrm>
        </p:spPr>
        <p:txBody>
          <a:bodyPr/>
          <a:lstStyle>
            <a:lvl1pPr marL="0" indent="0">
              <a:buNone/>
              <a:defRPr/>
            </a:lvl1pPr>
          </a:lstStyle>
          <a:p>
            <a:pPr lvl="0"/>
            <a:r>
              <a:rPr lang="en-US" dirty="0"/>
              <a:t>Click to edit Master text styles</a:t>
            </a:r>
          </a:p>
        </p:txBody>
      </p:sp>
      <p:sp>
        <p:nvSpPr>
          <p:cNvPr id="7" name="Slide Number Placeholder 6"/>
          <p:cNvSpPr>
            <a:spLocks noGrp="1"/>
          </p:cNvSpPr>
          <p:nvPr>
            <p:ph type="sldNum" sz="quarter" idx="12"/>
          </p:nvPr>
        </p:nvSpPr>
        <p:spPr/>
        <p:txBody>
          <a:bodyPr/>
          <a:lstStyle/>
          <a:p>
            <a:fld id="{9B300B1C-C1E4-8748-BE64-222004E90874}" type="slidenum">
              <a:rPr lang="en-US" smtClean="0"/>
              <a:t>‹#›</a:t>
            </a:fld>
            <a:endParaRPr lang="en-US"/>
          </a:p>
        </p:txBody>
      </p:sp>
      <p:sp>
        <p:nvSpPr>
          <p:cNvPr id="8" name="Content Placeholder 2"/>
          <p:cNvSpPr>
            <a:spLocks noGrp="1"/>
          </p:cNvSpPr>
          <p:nvPr>
            <p:ph sz="half" idx="13"/>
          </p:nvPr>
        </p:nvSpPr>
        <p:spPr>
          <a:xfrm>
            <a:off x="624000" y="2324789"/>
            <a:ext cx="5181600" cy="3373559"/>
          </a:xfrm>
        </p:spPr>
        <p:txBody>
          <a:bodyPr/>
          <a:lstStyle>
            <a:lvl1pPr marL="0" indent="0">
              <a:buNone/>
              <a:defRPr/>
            </a:lvl1pPr>
          </a:lstStyle>
          <a:p>
            <a:pPr lvl="0"/>
            <a:endParaRPr lang="en-US" dirty="0"/>
          </a:p>
        </p:txBody>
      </p:sp>
      <p:sp>
        <p:nvSpPr>
          <p:cNvPr id="9" name="Content Placeholder 3"/>
          <p:cNvSpPr>
            <a:spLocks noGrp="1"/>
          </p:cNvSpPr>
          <p:nvPr>
            <p:ph sz="half" idx="14"/>
          </p:nvPr>
        </p:nvSpPr>
        <p:spPr>
          <a:xfrm>
            <a:off x="6414104" y="2324789"/>
            <a:ext cx="5181600" cy="3373559"/>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15376461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hree Content &amp;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Content Placeholder 3"/>
          <p:cNvSpPr>
            <a:spLocks noGrp="1"/>
          </p:cNvSpPr>
          <p:nvPr>
            <p:ph sz="half" idx="2" hasCustomPrompt="1"/>
          </p:nvPr>
        </p:nvSpPr>
        <p:spPr>
          <a:xfrm>
            <a:off x="4440795" y="3905882"/>
            <a:ext cx="3310411" cy="2119471"/>
          </a:xfrm>
        </p:spPr>
        <p:txBody>
          <a:bodyPr>
            <a:normAutofit/>
          </a:bodyPr>
          <a:lstStyle>
            <a:lvl1pPr marL="0" indent="0">
              <a:buNone/>
              <a:defRPr sz="1400"/>
            </a:lvl1pPr>
          </a:lstStyle>
          <a:p>
            <a:pPr lvl="0"/>
            <a:r>
              <a:rPr lang="en-US" dirty="0"/>
              <a:t>Lorem ipsum dolor sit </a:t>
            </a:r>
            <a:r>
              <a:rPr lang="en-US" dirty="0" err="1"/>
              <a:t>amet</a:t>
            </a:r>
            <a:r>
              <a:rPr lang="en-US" dirty="0"/>
              <a:t>, </a:t>
            </a:r>
            <a:r>
              <a:rPr lang="en-US" dirty="0" err="1"/>
              <a:t>eu</a:t>
            </a:r>
            <a:r>
              <a:rPr lang="en-US" dirty="0"/>
              <a:t> option </a:t>
            </a:r>
            <a:r>
              <a:rPr lang="en-US" dirty="0" err="1"/>
              <a:t>sapientem</a:t>
            </a:r>
            <a:r>
              <a:rPr lang="en-US" dirty="0"/>
              <a:t> vim. Cum choro </a:t>
            </a:r>
            <a:r>
              <a:rPr lang="en-US" dirty="0" err="1"/>
              <a:t>persequeris</a:t>
            </a:r>
            <a:r>
              <a:rPr lang="en-US" dirty="0"/>
              <a:t> an. Quo </a:t>
            </a:r>
            <a:r>
              <a:rPr lang="en-US" dirty="0" err="1"/>
              <a:t>purto</a:t>
            </a:r>
            <a:r>
              <a:rPr lang="en-US" dirty="0"/>
              <a:t> </a:t>
            </a:r>
            <a:r>
              <a:rPr lang="en-US" dirty="0" err="1"/>
              <a:t>putant</a:t>
            </a:r>
            <a:r>
              <a:rPr lang="en-US" dirty="0"/>
              <a:t> no, </a:t>
            </a:r>
            <a:r>
              <a:rPr lang="en-US" dirty="0" err="1"/>
              <a:t>omnesque</a:t>
            </a:r>
            <a:r>
              <a:rPr lang="en-US" dirty="0"/>
              <a:t> </a:t>
            </a:r>
            <a:r>
              <a:rPr lang="en-US" dirty="0" err="1"/>
              <a:t>accusamus</a:t>
            </a:r>
            <a:r>
              <a:rPr lang="en-US" dirty="0"/>
              <a:t> in mea. Cu duo </a:t>
            </a:r>
            <a:r>
              <a:rPr lang="en-US" dirty="0" err="1"/>
              <a:t>nobis</a:t>
            </a:r>
            <a:r>
              <a:rPr lang="en-US" dirty="0"/>
              <a:t> </a:t>
            </a:r>
            <a:r>
              <a:rPr lang="en-US" dirty="0" err="1"/>
              <a:t>indoctum</a:t>
            </a:r>
            <a:r>
              <a:rPr lang="en-US" dirty="0"/>
              <a:t> postulant.</a:t>
            </a:r>
          </a:p>
        </p:txBody>
      </p:sp>
      <p:sp>
        <p:nvSpPr>
          <p:cNvPr id="7" name="Slide Number Placeholder 6"/>
          <p:cNvSpPr>
            <a:spLocks noGrp="1"/>
          </p:cNvSpPr>
          <p:nvPr>
            <p:ph type="sldNum" sz="quarter" idx="12"/>
          </p:nvPr>
        </p:nvSpPr>
        <p:spPr/>
        <p:txBody>
          <a:bodyPr/>
          <a:lstStyle/>
          <a:p>
            <a:fld id="{9B300B1C-C1E4-8748-BE64-222004E90874}" type="slidenum">
              <a:rPr lang="en-US" smtClean="0"/>
              <a:t>‹#›</a:t>
            </a:fld>
            <a:endParaRPr lang="en-US"/>
          </a:p>
        </p:txBody>
      </p:sp>
      <p:sp>
        <p:nvSpPr>
          <p:cNvPr id="9" name="Content Placeholder 3"/>
          <p:cNvSpPr>
            <a:spLocks noGrp="1"/>
          </p:cNvSpPr>
          <p:nvPr>
            <p:ph sz="half" idx="13" hasCustomPrompt="1"/>
          </p:nvPr>
        </p:nvSpPr>
        <p:spPr>
          <a:xfrm>
            <a:off x="624000" y="3905882"/>
            <a:ext cx="3310411" cy="2119471"/>
          </a:xfrm>
        </p:spPr>
        <p:txBody>
          <a:bodyPr>
            <a:normAutofit/>
          </a:bodyPr>
          <a:lstStyle>
            <a:lvl1pPr marL="0" indent="0">
              <a:buNone/>
              <a:defRPr sz="1400"/>
            </a:lvl1pPr>
          </a:lstStyle>
          <a:p>
            <a:pPr lvl="0"/>
            <a:r>
              <a:rPr lang="en-US" dirty="0"/>
              <a:t>Lorem ipsum dolor sit </a:t>
            </a:r>
            <a:r>
              <a:rPr lang="en-US" dirty="0" err="1"/>
              <a:t>amet</a:t>
            </a:r>
            <a:r>
              <a:rPr lang="en-US" dirty="0"/>
              <a:t>, </a:t>
            </a:r>
            <a:r>
              <a:rPr lang="en-US" dirty="0" err="1"/>
              <a:t>eu</a:t>
            </a:r>
            <a:r>
              <a:rPr lang="en-US" dirty="0"/>
              <a:t> option </a:t>
            </a:r>
            <a:r>
              <a:rPr lang="en-US" dirty="0" err="1"/>
              <a:t>sapientem</a:t>
            </a:r>
            <a:r>
              <a:rPr lang="en-US" dirty="0"/>
              <a:t> vim. Cum choro </a:t>
            </a:r>
            <a:r>
              <a:rPr lang="en-US" dirty="0" err="1"/>
              <a:t>persequeris</a:t>
            </a:r>
            <a:r>
              <a:rPr lang="en-US" dirty="0"/>
              <a:t> an. Quo </a:t>
            </a:r>
            <a:r>
              <a:rPr lang="en-US" dirty="0" err="1"/>
              <a:t>purto</a:t>
            </a:r>
            <a:r>
              <a:rPr lang="en-US" dirty="0"/>
              <a:t> </a:t>
            </a:r>
            <a:r>
              <a:rPr lang="en-US" dirty="0" err="1"/>
              <a:t>putant</a:t>
            </a:r>
            <a:r>
              <a:rPr lang="en-US" dirty="0"/>
              <a:t> no, </a:t>
            </a:r>
            <a:r>
              <a:rPr lang="en-US" dirty="0" err="1"/>
              <a:t>omnesque</a:t>
            </a:r>
            <a:r>
              <a:rPr lang="en-US" dirty="0"/>
              <a:t> </a:t>
            </a:r>
            <a:r>
              <a:rPr lang="en-US" dirty="0" err="1"/>
              <a:t>accusamus</a:t>
            </a:r>
            <a:r>
              <a:rPr lang="en-US" dirty="0"/>
              <a:t> in mea. Cu duo </a:t>
            </a:r>
            <a:r>
              <a:rPr lang="en-US" dirty="0" err="1"/>
              <a:t>nobis</a:t>
            </a:r>
            <a:r>
              <a:rPr lang="en-US" dirty="0"/>
              <a:t> </a:t>
            </a:r>
            <a:r>
              <a:rPr lang="en-US" dirty="0" err="1"/>
              <a:t>indoctum</a:t>
            </a:r>
            <a:r>
              <a:rPr lang="en-US" dirty="0"/>
              <a:t> postulant.</a:t>
            </a:r>
          </a:p>
        </p:txBody>
      </p:sp>
      <p:sp>
        <p:nvSpPr>
          <p:cNvPr id="10" name="Content Placeholder 3"/>
          <p:cNvSpPr>
            <a:spLocks noGrp="1"/>
          </p:cNvSpPr>
          <p:nvPr>
            <p:ph sz="half" idx="14" hasCustomPrompt="1"/>
          </p:nvPr>
        </p:nvSpPr>
        <p:spPr>
          <a:xfrm>
            <a:off x="8291341" y="3905882"/>
            <a:ext cx="3310411" cy="2119471"/>
          </a:xfrm>
        </p:spPr>
        <p:txBody>
          <a:bodyPr>
            <a:normAutofit/>
          </a:bodyPr>
          <a:lstStyle>
            <a:lvl1pPr marL="0" indent="0">
              <a:buNone/>
              <a:defRPr sz="1400"/>
            </a:lvl1pPr>
          </a:lstStyle>
          <a:p>
            <a:pPr lvl="0"/>
            <a:r>
              <a:rPr lang="en-US" dirty="0"/>
              <a:t>Lorem ipsum dolor sit </a:t>
            </a:r>
            <a:r>
              <a:rPr lang="en-US" dirty="0" err="1"/>
              <a:t>amet</a:t>
            </a:r>
            <a:r>
              <a:rPr lang="en-US" dirty="0"/>
              <a:t>, </a:t>
            </a:r>
            <a:r>
              <a:rPr lang="en-US" dirty="0" err="1"/>
              <a:t>eu</a:t>
            </a:r>
            <a:r>
              <a:rPr lang="en-US" dirty="0"/>
              <a:t> option </a:t>
            </a:r>
            <a:r>
              <a:rPr lang="en-US" dirty="0" err="1"/>
              <a:t>sapientem</a:t>
            </a:r>
            <a:r>
              <a:rPr lang="en-US" dirty="0"/>
              <a:t> vim. Cum choro </a:t>
            </a:r>
            <a:r>
              <a:rPr lang="en-US" dirty="0" err="1"/>
              <a:t>persequeris</a:t>
            </a:r>
            <a:r>
              <a:rPr lang="en-US" dirty="0"/>
              <a:t> an. Quo </a:t>
            </a:r>
            <a:r>
              <a:rPr lang="en-US" dirty="0" err="1"/>
              <a:t>purto</a:t>
            </a:r>
            <a:r>
              <a:rPr lang="en-US" dirty="0"/>
              <a:t> </a:t>
            </a:r>
            <a:r>
              <a:rPr lang="en-US" dirty="0" err="1"/>
              <a:t>putant</a:t>
            </a:r>
            <a:r>
              <a:rPr lang="en-US" dirty="0"/>
              <a:t> no, </a:t>
            </a:r>
            <a:r>
              <a:rPr lang="en-US" dirty="0" err="1"/>
              <a:t>omnesque</a:t>
            </a:r>
            <a:r>
              <a:rPr lang="en-US" dirty="0"/>
              <a:t> </a:t>
            </a:r>
            <a:r>
              <a:rPr lang="en-US" dirty="0" err="1"/>
              <a:t>accusamus</a:t>
            </a:r>
            <a:r>
              <a:rPr lang="en-US" dirty="0"/>
              <a:t> in mea. Cu duo </a:t>
            </a:r>
            <a:r>
              <a:rPr lang="en-US" dirty="0" err="1"/>
              <a:t>nobis</a:t>
            </a:r>
            <a:r>
              <a:rPr lang="en-US" dirty="0"/>
              <a:t> </a:t>
            </a:r>
            <a:r>
              <a:rPr lang="en-US" dirty="0" err="1"/>
              <a:t>indoctum</a:t>
            </a:r>
            <a:r>
              <a:rPr lang="en-US" dirty="0"/>
              <a:t> postulant.</a:t>
            </a:r>
          </a:p>
        </p:txBody>
      </p:sp>
      <p:sp>
        <p:nvSpPr>
          <p:cNvPr id="13" name="Content Placeholder 3"/>
          <p:cNvSpPr>
            <a:spLocks noGrp="1"/>
          </p:cNvSpPr>
          <p:nvPr>
            <p:ph sz="half" idx="15"/>
          </p:nvPr>
        </p:nvSpPr>
        <p:spPr>
          <a:xfrm>
            <a:off x="624000" y="1368000"/>
            <a:ext cx="10977752" cy="2368323"/>
          </a:xfrm>
        </p:spPr>
        <p:txBody>
          <a:bodyPr>
            <a:normAutofit/>
          </a:bodyPr>
          <a:lstStyle>
            <a:lvl1pPr marL="0" indent="0">
              <a:buNone/>
              <a:defRPr sz="1800"/>
            </a:lvl1pPr>
          </a:lstStyle>
          <a:p>
            <a:pPr lvl="0"/>
            <a:endParaRPr lang="en-US" dirty="0"/>
          </a:p>
        </p:txBody>
      </p:sp>
    </p:spTree>
    <p:extLst>
      <p:ext uri="{BB962C8B-B14F-4D97-AF65-F5344CB8AC3E}">
        <p14:creationId xmlns:p14="http://schemas.microsoft.com/office/powerpoint/2010/main" val="12619421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ontent &amp;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Slide Number Placeholder 6"/>
          <p:cNvSpPr>
            <a:spLocks noGrp="1"/>
          </p:cNvSpPr>
          <p:nvPr>
            <p:ph type="sldNum" sz="quarter" idx="12"/>
          </p:nvPr>
        </p:nvSpPr>
        <p:spPr/>
        <p:txBody>
          <a:bodyPr/>
          <a:lstStyle/>
          <a:p>
            <a:fld id="{9B300B1C-C1E4-8748-BE64-222004E90874}" type="slidenum">
              <a:rPr lang="en-US" smtClean="0"/>
              <a:t>‹#›</a:t>
            </a:fld>
            <a:endParaRPr lang="en-US"/>
          </a:p>
        </p:txBody>
      </p:sp>
      <p:sp>
        <p:nvSpPr>
          <p:cNvPr id="9" name="Content Placeholder 3"/>
          <p:cNvSpPr>
            <a:spLocks noGrp="1"/>
          </p:cNvSpPr>
          <p:nvPr>
            <p:ph sz="half" idx="13" hasCustomPrompt="1"/>
          </p:nvPr>
        </p:nvSpPr>
        <p:spPr>
          <a:xfrm>
            <a:off x="628953" y="3881659"/>
            <a:ext cx="10914743" cy="2289028"/>
          </a:xfrm>
        </p:spPr>
        <p:txBody>
          <a:bodyPr>
            <a:normAutofit/>
          </a:bodyPr>
          <a:lstStyle>
            <a:lvl1pPr marL="0" indent="0">
              <a:buNone/>
              <a:defRPr sz="1800"/>
            </a:lvl1pPr>
          </a:lstStyle>
          <a:p>
            <a:pPr lvl="0"/>
            <a:r>
              <a:rPr lang="en-US" dirty="0"/>
              <a:t>Lorem ipsum dolor sit </a:t>
            </a:r>
            <a:r>
              <a:rPr lang="en-US" dirty="0" err="1"/>
              <a:t>amet</a:t>
            </a:r>
            <a:r>
              <a:rPr lang="en-US" dirty="0"/>
              <a:t>, </a:t>
            </a:r>
            <a:r>
              <a:rPr lang="en-US" dirty="0" err="1"/>
              <a:t>eu</a:t>
            </a:r>
            <a:r>
              <a:rPr lang="en-US" dirty="0"/>
              <a:t> option </a:t>
            </a:r>
            <a:r>
              <a:rPr lang="en-US" dirty="0" err="1"/>
              <a:t>sapientem</a:t>
            </a:r>
            <a:r>
              <a:rPr lang="en-US" dirty="0"/>
              <a:t> vim. Cum choro </a:t>
            </a:r>
            <a:r>
              <a:rPr lang="en-US" dirty="0" err="1"/>
              <a:t>persequeris</a:t>
            </a:r>
            <a:r>
              <a:rPr lang="en-US" dirty="0"/>
              <a:t> an. Quo </a:t>
            </a:r>
            <a:r>
              <a:rPr lang="en-US" dirty="0" err="1"/>
              <a:t>purto</a:t>
            </a:r>
            <a:r>
              <a:rPr lang="en-US" dirty="0"/>
              <a:t> </a:t>
            </a:r>
            <a:r>
              <a:rPr lang="en-US" dirty="0" err="1"/>
              <a:t>putant</a:t>
            </a:r>
            <a:r>
              <a:rPr lang="en-US" dirty="0"/>
              <a:t> no, </a:t>
            </a:r>
            <a:r>
              <a:rPr lang="en-US" dirty="0" err="1"/>
              <a:t>omnesque</a:t>
            </a:r>
            <a:r>
              <a:rPr lang="en-US" dirty="0"/>
              <a:t> </a:t>
            </a:r>
            <a:r>
              <a:rPr lang="en-US" dirty="0" err="1"/>
              <a:t>accusamus</a:t>
            </a:r>
            <a:r>
              <a:rPr lang="en-US" dirty="0"/>
              <a:t> in mea. Cu duo </a:t>
            </a:r>
            <a:r>
              <a:rPr lang="en-US" dirty="0" err="1"/>
              <a:t>nobis</a:t>
            </a:r>
            <a:r>
              <a:rPr lang="en-US" dirty="0"/>
              <a:t> </a:t>
            </a:r>
            <a:r>
              <a:rPr lang="en-US" dirty="0" err="1"/>
              <a:t>indoctum</a:t>
            </a:r>
            <a:r>
              <a:rPr lang="en-US" dirty="0"/>
              <a:t> postulant.</a:t>
            </a:r>
          </a:p>
        </p:txBody>
      </p:sp>
      <p:sp>
        <p:nvSpPr>
          <p:cNvPr id="11" name="Content Placeholder 3"/>
          <p:cNvSpPr>
            <a:spLocks noGrp="1"/>
          </p:cNvSpPr>
          <p:nvPr>
            <p:ph sz="half" idx="14"/>
          </p:nvPr>
        </p:nvSpPr>
        <p:spPr>
          <a:xfrm>
            <a:off x="628953" y="1368000"/>
            <a:ext cx="10914743" cy="2368323"/>
          </a:xfrm>
        </p:spPr>
        <p:txBody>
          <a:bodyPr>
            <a:normAutofit/>
          </a:bodyPr>
          <a:lstStyle>
            <a:lvl1pPr marL="0" indent="0">
              <a:buNone/>
              <a:defRPr sz="1800"/>
            </a:lvl1pPr>
          </a:lstStyle>
          <a:p>
            <a:pPr lvl="0"/>
            <a:endParaRPr lang="en-US" dirty="0"/>
          </a:p>
        </p:txBody>
      </p:sp>
    </p:spTree>
    <p:extLst>
      <p:ext uri="{BB962C8B-B14F-4D97-AF65-F5344CB8AC3E}">
        <p14:creationId xmlns:p14="http://schemas.microsoft.com/office/powerpoint/2010/main" val="21113979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6.xml"/><Relationship Id="rId7"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A9262A-7764-AF43-B50C-CCBF428C30D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15940" y="5802309"/>
            <a:ext cx="1682753" cy="539751"/>
          </a:xfrm>
          <a:prstGeom prst="rect">
            <a:avLst/>
          </a:prstGeom>
        </p:spPr>
      </p:pic>
    </p:spTree>
    <p:extLst>
      <p:ext uri="{BB962C8B-B14F-4D97-AF65-F5344CB8AC3E}">
        <p14:creationId xmlns:p14="http://schemas.microsoft.com/office/powerpoint/2010/main" val="554890378"/>
      </p:ext>
    </p:extLst>
  </p:cSld>
  <p:clrMap bg1="lt1" tx1="dk1" bg2="lt2" tx2="dk2" accent1="accent1" accent2="accent2" accent3="accent3" accent4="accent4" accent5="accent5" accent6="accent6" hlink="hlink" folHlink="folHlink"/>
  <p:sldLayoutIdLst>
    <p:sldLayoutId id="2147483662" r:id="rId1"/>
    <p:sldLayoutId id="2147483667" r:id="rId2"/>
    <p:sldLayoutId id="2147483661" r:id="rId3"/>
    <p:sldLayoutId id="2147483680" r:id="rId4"/>
    <p:sldLayoutId id="214748368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408198-426B-7947-AB88-333F23E682E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5941" y="5802309"/>
            <a:ext cx="1680357" cy="539751"/>
          </a:xfrm>
          <a:prstGeom prst="rect">
            <a:avLst/>
          </a:prstGeom>
        </p:spPr>
      </p:pic>
    </p:spTree>
    <p:extLst>
      <p:ext uri="{BB962C8B-B14F-4D97-AF65-F5344CB8AC3E}">
        <p14:creationId xmlns:p14="http://schemas.microsoft.com/office/powerpoint/2010/main" val="251128307"/>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2E91EA-FAC9-794B-9283-547C7D1AB48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24001" y="312000"/>
            <a:ext cx="8019167" cy="693699"/>
          </a:xfrm>
          <a:prstGeom prst="rect">
            <a:avLst/>
          </a:prstGeom>
        </p:spPr>
        <p:txBody>
          <a:bodyPr vert="horz" lIns="0" tIns="0" rIns="0" bIns="0" rtlCol="0" anchor="ctr">
            <a:normAutofit/>
          </a:bodyPr>
          <a:lstStyle/>
          <a:p>
            <a:r>
              <a:rPr lang="en-US" dirty="0"/>
              <a:t>Click to edit Master title style</a:t>
            </a:r>
          </a:p>
        </p:txBody>
      </p:sp>
      <p:sp>
        <p:nvSpPr>
          <p:cNvPr id="3" name="Text Placeholder 2"/>
          <p:cNvSpPr>
            <a:spLocks noGrp="1"/>
          </p:cNvSpPr>
          <p:nvPr>
            <p:ph type="body" idx="1"/>
          </p:nvPr>
        </p:nvSpPr>
        <p:spPr>
          <a:xfrm>
            <a:off x="624000" y="1368001"/>
            <a:ext cx="10515600" cy="4590876"/>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1000">
                <a:solidFill>
                  <a:schemeClr val="accent3"/>
                </a:solidFill>
              </a:defRPr>
            </a:lvl1pPr>
          </a:lstStyle>
          <a:p>
            <a:fld id="{9B300B1C-C1E4-8748-BE64-222004E90874}" type="slidenum">
              <a:rPr lang="en-US" smtClean="0"/>
              <a:pPr/>
              <a:t>‹#›</a:t>
            </a:fld>
            <a:endParaRPr lang="en-US" dirty="0"/>
          </a:p>
        </p:txBody>
      </p:sp>
    </p:spTree>
    <p:extLst>
      <p:ext uri="{BB962C8B-B14F-4D97-AF65-F5344CB8AC3E}">
        <p14:creationId xmlns:p14="http://schemas.microsoft.com/office/powerpoint/2010/main" val="163016409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Lst>
  <p:hf hdr="0" ftr="0" dt="0"/>
  <p:txStyles>
    <p:titleStyle>
      <a:lvl1pPr algn="l" defTabSz="914377" rtl="0" eaLnBrk="1" latinLnBrk="0" hangingPunct="1">
        <a:lnSpc>
          <a:spcPct val="90000"/>
        </a:lnSpc>
        <a:spcBef>
          <a:spcPct val="0"/>
        </a:spcBef>
        <a:buNone/>
        <a:defRPr sz="2933" b="0" i="0" kern="1200">
          <a:solidFill>
            <a:srgbClr val="5F2167"/>
          </a:solidFill>
          <a:latin typeface="Rockwell Nova Light" charset="0"/>
          <a:ea typeface="Rockwell Nova Light" charset="0"/>
          <a:cs typeface="Rockwell Nova Light" charset="0"/>
        </a:defRPr>
      </a:lvl1pPr>
    </p:titleStyle>
    <p:bodyStyle>
      <a:lvl1pPr marL="228594" indent="-228594" algn="l" defTabSz="914377" rtl="0" eaLnBrk="1" latinLnBrk="0" hangingPunct="1">
        <a:lnSpc>
          <a:spcPct val="90000"/>
        </a:lnSpc>
        <a:spcBef>
          <a:spcPts val="1000"/>
        </a:spcBef>
        <a:buFont typeface=".AppleSystemUIFont" charset="-120"/>
        <a:buChar char="-"/>
        <a:defRPr sz="20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ppleSystemUIFont" charset="-120"/>
        <a:buChar char="-"/>
        <a:defRPr sz="20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ppleSystemUIFont" charset="-120"/>
        <a:buChar char="-"/>
        <a:defRPr sz="18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ppleSystemUIFont" charset="-120"/>
        <a:buChar char="-"/>
        <a:defRPr sz="16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ppleSystemUIFont" charset="-12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2E91EA-FAC9-794B-9283-547C7D1AB481}"/>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24001" y="312000"/>
            <a:ext cx="8019167" cy="693699"/>
          </a:xfrm>
          <a:prstGeom prst="rect">
            <a:avLst/>
          </a:prstGeom>
        </p:spPr>
        <p:txBody>
          <a:bodyPr vert="horz" lIns="0" tIns="0" rIns="0" bIns="0" rtlCol="0" anchor="ctr">
            <a:normAutofit/>
          </a:bodyPr>
          <a:lstStyle/>
          <a:p>
            <a:r>
              <a:rPr lang="en-US" dirty="0"/>
              <a:t>Click to edit Master title style</a:t>
            </a:r>
          </a:p>
        </p:txBody>
      </p:sp>
      <p:sp>
        <p:nvSpPr>
          <p:cNvPr id="3" name="Text Placeholder 2"/>
          <p:cNvSpPr>
            <a:spLocks noGrp="1"/>
          </p:cNvSpPr>
          <p:nvPr>
            <p:ph type="body" idx="1"/>
          </p:nvPr>
        </p:nvSpPr>
        <p:spPr>
          <a:xfrm>
            <a:off x="624000" y="1368001"/>
            <a:ext cx="10515600" cy="4590876"/>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1000">
                <a:solidFill>
                  <a:schemeClr val="accent3"/>
                </a:solidFill>
              </a:defRPr>
            </a:lvl1pPr>
          </a:lstStyle>
          <a:p>
            <a:fld id="{9B300B1C-C1E4-8748-BE64-222004E90874}" type="slidenum">
              <a:rPr lang="en-US" smtClean="0"/>
              <a:pPr/>
              <a:t>‹#›</a:t>
            </a:fld>
            <a:endParaRPr lang="en-US" dirty="0"/>
          </a:p>
        </p:txBody>
      </p:sp>
    </p:spTree>
    <p:extLst>
      <p:ext uri="{BB962C8B-B14F-4D97-AF65-F5344CB8AC3E}">
        <p14:creationId xmlns:p14="http://schemas.microsoft.com/office/powerpoint/2010/main" val="69671903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Lst>
  <p:hf hdr="0" ftr="0" dt="0"/>
  <p:txStyles>
    <p:titleStyle>
      <a:lvl1pPr algn="l" defTabSz="914377" rtl="0" eaLnBrk="1" latinLnBrk="0" hangingPunct="1">
        <a:lnSpc>
          <a:spcPct val="90000"/>
        </a:lnSpc>
        <a:spcBef>
          <a:spcPct val="0"/>
        </a:spcBef>
        <a:buNone/>
        <a:defRPr sz="2933" b="0" i="0" kern="1200">
          <a:solidFill>
            <a:srgbClr val="5F2167"/>
          </a:solidFill>
          <a:latin typeface="Rockwell Nova Light" charset="0"/>
          <a:ea typeface="Rockwell Nova Light" charset="0"/>
          <a:cs typeface="Rockwell Nova Light" charset="0"/>
        </a:defRPr>
      </a:lvl1pPr>
    </p:titleStyle>
    <p:bodyStyle>
      <a:lvl1pPr marL="228594" indent="-228594" algn="l" defTabSz="914377" rtl="0" eaLnBrk="1" latinLnBrk="0" hangingPunct="1">
        <a:lnSpc>
          <a:spcPct val="90000"/>
        </a:lnSpc>
        <a:spcBef>
          <a:spcPts val="1000"/>
        </a:spcBef>
        <a:buFont typeface=".AppleSystemUIFont" charset="-120"/>
        <a:buChar char="-"/>
        <a:defRPr sz="20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ppleSystemUIFont" charset="-120"/>
        <a:buChar char="-"/>
        <a:defRPr sz="20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ppleSystemUIFont" charset="-120"/>
        <a:buChar char="-"/>
        <a:defRPr sz="18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ppleSystemUIFont" charset="-120"/>
        <a:buChar char="-"/>
        <a:defRPr sz="16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ppleSystemUIFont" charset="-12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hyperlink" Target="https://apply-for-innovation-funding.service.gov.uk/competition/search?_ga=2.262863439.277984841.1582016582-1568542451.1577097439" TargetMode="External"/><Relationship Id="rId2" Type="http://schemas.openxmlformats.org/officeDocument/2006/relationships/hyperlink" Target="https://ktn-uk.co.uk/" TargetMode="External"/><Relationship Id="rId1" Type="http://schemas.openxmlformats.org/officeDocument/2006/relationships/slideLayout" Target="../slideLayouts/slideLayout1.xml"/><Relationship Id="rId4" Type="http://schemas.openxmlformats.org/officeDocument/2006/relationships/hyperlink" Target="https://www.enterprise-europe.co.uk/#!/page/1?search="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8.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image" Target="../media/image27.sv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9091819-3725-8346-862C-5FD005269B9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42988"/>
          <a:stretch/>
        </p:blipFill>
        <p:spPr>
          <a:xfrm>
            <a:off x="5564456" y="0"/>
            <a:ext cx="6950927" cy="6858000"/>
          </a:xfrm>
          <a:prstGeom prst="rect">
            <a:avLst/>
          </a:prstGeom>
        </p:spPr>
      </p:pic>
      <p:sp>
        <p:nvSpPr>
          <p:cNvPr id="3" name="TextBox 2">
            <a:extLst>
              <a:ext uri="{FF2B5EF4-FFF2-40B4-BE49-F238E27FC236}">
                <a16:creationId xmlns:a16="http://schemas.microsoft.com/office/drawing/2014/main" id="{78DB0FE0-A4AF-D848-8925-91A37993D74D}"/>
              </a:ext>
            </a:extLst>
          </p:cNvPr>
          <p:cNvSpPr txBox="1"/>
          <p:nvPr/>
        </p:nvSpPr>
        <p:spPr>
          <a:xfrm>
            <a:off x="1288649" y="2172149"/>
            <a:ext cx="8788605" cy="2333972"/>
          </a:xfrm>
          <a:prstGeom prst="rect">
            <a:avLst/>
          </a:prstGeom>
          <a:noFill/>
        </p:spPr>
        <p:txBody>
          <a:bodyPr wrap="square" rtlCol="0" anchor="t">
            <a:spAutoFit/>
          </a:bodyPr>
          <a:lstStyle/>
          <a:p>
            <a:pPr>
              <a:spcAft>
                <a:spcPts val="200"/>
              </a:spcAft>
            </a:pPr>
            <a:r>
              <a:rPr lang="en-US" sz="4800" b="1" spc="-100" dirty="0">
                <a:solidFill>
                  <a:srgbClr val="2E2D62"/>
                </a:solidFill>
                <a:latin typeface="Arial" panose="020B0604020202020204" pitchFamily="34" charset="0"/>
                <a:cs typeface="Arial" panose="020B0604020202020204" pitchFamily="34" charset="0"/>
              </a:rPr>
              <a:t>Supporting Innovation</a:t>
            </a:r>
          </a:p>
          <a:p>
            <a:endParaRPr lang="en-GB" sz="3200" dirty="0">
              <a:solidFill>
                <a:srgbClr val="626262"/>
              </a:solidFill>
              <a:latin typeface="Arial" panose="020B0604020202020204" pitchFamily="34" charset="0"/>
              <a:cs typeface="Arial" panose="020B0604020202020204" pitchFamily="34" charset="0"/>
            </a:endParaRPr>
          </a:p>
          <a:p>
            <a:r>
              <a:rPr lang="en-GB" sz="3200" dirty="0">
                <a:solidFill>
                  <a:srgbClr val="626262"/>
                </a:solidFill>
                <a:latin typeface="Arial" panose="020B0604020202020204" pitchFamily="34" charset="0"/>
                <a:cs typeface="Arial" panose="020B0604020202020204" pitchFamily="34" charset="0"/>
              </a:rPr>
              <a:t>Julian Bowrey, </a:t>
            </a:r>
          </a:p>
          <a:p>
            <a:r>
              <a:rPr lang="en-GB" sz="3200" dirty="0">
                <a:solidFill>
                  <a:srgbClr val="626262"/>
                </a:solidFill>
                <a:latin typeface="Arial" panose="020B0604020202020204" pitchFamily="34" charset="0"/>
                <a:cs typeface="Arial" panose="020B0604020202020204" pitchFamily="34" charset="0"/>
              </a:rPr>
              <a:t>Regional Manager, East &amp; SE Midlands </a:t>
            </a:r>
            <a:endParaRPr lang="en-US" sz="3200" dirty="0">
              <a:solidFill>
                <a:srgbClr val="626262"/>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861681C-E70E-704D-BF01-E5E6BA958A7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5939" y="412403"/>
            <a:ext cx="3051993" cy="978941"/>
          </a:xfrm>
          <a:prstGeom prst="rect">
            <a:avLst/>
          </a:prstGeom>
        </p:spPr>
      </p:pic>
    </p:spTree>
    <p:extLst>
      <p:ext uri="{BB962C8B-B14F-4D97-AF65-F5344CB8AC3E}">
        <p14:creationId xmlns:p14="http://schemas.microsoft.com/office/powerpoint/2010/main" val="3224382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CBCCC9B-7419-5D41-AB0F-1068C08F1154}"/>
              </a:ext>
            </a:extLst>
          </p:cNvPr>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
        <p:nvSpPr>
          <p:cNvPr id="4" name="Slide Number Placeholder 3">
            <a:extLst>
              <a:ext uri="{FF2B5EF4-FFF2-40B4-BE49-F238E27FC236}">
                <a16:creationId xmlns:a16="http://schemas.microsoft.com/office/drawing/2014/main" id="{9E004557-B68B-D644-9CB6-639CB02020D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B300B1C-C1E4-8748-BE64-222004E90874}" type="slidenum">
              <a:rPr kumimoji="0" lang="en-US" sz="1800" b="0" i="0" u="none" strike="noStrike" kern="1200" cap="none" spc="0" normalizeH="0" baseline="0" noProof="0" smtClean="0">
                <a:ln>
                  <a:noFill/>
                </a:ln>
                <a:solidFill>
                  <a:srgbClr val="FF68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srgbClr val="FF6800"/>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CCFCA0E2-080C-0C4B-B8B2-978EBC7E4E57}"/>
              </a:ext>
            </a:extLst>
          </p:cNvPr>
          <p:cNvSpPr txBox="1">
            <a:spLocks/>
          </p:cNvSpPr>
          <p:nvPr/>
        </p:nvSpPr>
        <p:spPr>
          <a:xfrm>
            <a:off x="623998" y="1678688"/>
            <a:ext cx="5867179" cy="3500624"/>
          </a:xfrm>
          <a:prstGeom prst="rect">
            <a:avLst/>
          </a:prstGeom>
        </p:spPr>
        <p:txBody>
          <a:bodyPr vert="horz" lIns="0" tIns="60960" rIns="0" bIns="60960" rtlCol="0">
            <a:noAutofit/>
          </a:bodyPr>
          <a:lstStyle>
            <a:lvl1pPr marL="171450" indent="-171450" algn="l" defTabSz="685800" rtl="0" eaLnBrk="1" latinLnBrk="0" hangingPunct="1">
              <a:lnSpc>
                <a:spcPct val="90000"/>
              </a:lnSpc>
              <a:spcBef>
                <a:spcPts val="750"/>
              </a:spcBef>
              <a:buFont typeface=".AppleSystemUIFont" charset="-120"/>
              <a:buChar char="-"/>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ppleSystemUIFont" charset="-12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ppleSystemUIFont" charset="-12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ppleSystemUIFont" charset="-12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ppleSystemUIFont" charset="-12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600"/>
              </a:spcBef>
              <a:spcAft>
                <a:spcPts val="1200"/>
              </a:spcAft>
              <a:buClrTx/>
              <a:buSzTx/>
              <a:buFont typeface=".AppleSystemUIFont" charset="-120"/>
              <a:buNone/>
              <a:tabLst/>
              <a:defRPr/>
            </a:pPr>
            <a:r>
              <a:rPr kumimoji="0" lang="en-US" sz="2800" b="0" i="0" u="none" strike="noStrike" kern="1200" cap="none" spc="0" normalizeH="0" baseline="0" noProof="0" dirty="0">
                <a:ln>
                  <a:noFill/>
                </a:ln>
                <a:solidFill>
                  <a:srgbClr val="FFFFFF"/>
                </a:solidFill>
                <a:effectLst/>
                <a:uLnTx/>
                <a:uFillTx/>
                <a:latin typeface="Arial" panose="020B0604020202020204" pitchFamily="34" charset="0"/>
                <a:ea typeface="Calibri Light" charset="0"/>
                <a:cs typeface="Arial" panose="020B0604020202020204" pitchFamily="34" charset="0"/>
              </a:rPr>
              <a:t>We are the UK’s innovation agency</a:t>
            </a:r>
          </a:p>
          <a:p>
            <a:pPr marL="0" marR="0" lvl="0" indent="0" algn="l" defTabSz="685800" rtl="0" eaLnBrk="1" fontAlgn="auto" latinLnBrk="0" hangingPunct="1">
              <a:lnSpc>
                <a:spcPct val="100000"/>
              </a:lnSpc>
              <a:spcBef>
                <a:spcPts val="1600"/>
              </a:spcBef>
              <a:spcAft>
                <a:spcPts val="1200"/>
              </a:spcAft>
              <a:buClrTx/>
              <a:buSzTx/>
              <a:buFont typeface=".AppleSystemUIFont" charset="-120"/>
              <a:buNone/>
              <a:tabLst/>
              <a:defRPr/>
            </a:pPr>
            <a:r>
              <a:rPr kumimoji="0" lang="en-US" sz="2800" b="0" i="0" u="none" strike="noStrike" kern="1200" cap="none" spc="0" normalizeH="0" baseline="0" noProof="0" dirty="0">
                <a:ln>
                  <a:noFill/>
                </a:ln>
                <a:solidFill>
                  <a:srgbClr val="FFFFFF"/>
                </a:solidFill>
                <a:effectLst/>
                <a:uLnTx/>
                <a:uFillTx/>
                <a:latin typeface="Arial" panose="020B0604020202020204" pitchFamily="34" charset="0"/>
                <a:ea typeface="Calibri Light" charset="0"/>
                <a:cs typeface="Arial" panose="020B0604020202020204" pitchFamily="34" charset="0"/>
              </a:rPr>
              <a:t>We connect businesses to the people that can help them             and fund businesses and research collaborations in all economic sectors, value chains and UK regions to accelerate innovation</a:t>
            </a:r>
          </a:p>
          <a:p>
            <a:pPr marL="0" marR="0" lvl="0" indent="0" algn="l" defTabSz="685800" rtl="0" eaLnBrk="1" fontAlgn="auto" latinLnBrk="0" hangingPunct="1">
              <a:lnSpc>
                <a:spcPct val="100000"/>
              </a:lnSpc>
              <a:spcBef>
                <a:spcPts val="1600"/>
              </a:spcBef>
              <a:spcAft>
                <a:spcPts val="0"/>
              </a:spcAft>
              <a:buClrTx/>
              <a:buSzTx/>
              <a:buFont typeface=".AppleSystemUIFont" charset="-120"/>
              <a:buNone/>
              <a:tabLst/>
              <a:defRPr/>
            </a:pPr>
            <a:endParaRPr kumimoji="0" lang="en-US" sz="2667" b="0" i="0" u="none" strike="noStrike" kern="1200" cap="none" spc="0" normalizeH="0" baseline="0" noProof="0" dirty="0">
              <a:ln>
                <a:noFill/>
              </a:ln>
              <a:solidFill>
                <a:srgbClr val="FF6800"/>
              </a:solidFill>
              <a:effectLst/>
              <a:uLnTx/>
              <a:uFillTx/>
              <a:latin typeface="Calibri Light" panose="020F0302020204030204" pitchFamily="34" charset="0"/>
              <a:ea typeface="Calibri Light" charset="0"/>
              <a:cs typeface="Calibri Light" panose="020F0302020204030204" pitchFamily="34" charset="0"/>
            </a:endParaRPr>
          </a:p>
        </p:txBody>
      </p:sp>
      <p:sp>
        <p:nvSpPr>
          <p:cNvPr id="9" name="Title 1">
            <a:extLst>
              <a:ext uri="{FF2B5EF4-FFF2-40B4-BE49-F238E27FC236}">
                <a16:creationId xmlns:a16="http://schemas.microsoft.com/office/drawing/2014/main" id="{0D6CBA88-C92E-1C4C-B11C-68B3009F5C67}"/>
              </a:ext>
            </a:extLst>
          </p:cNvPr>
          <p:cNvSpPr txBox="1">
            <a:spLocks/>
          </p:cNvSpPr>
          <p:nvPr/>
        </p:nvSpPr>
        <p:spPr>
          <a:xfrm>
            <a:off x="649175" y="451679"/>
            <a:ext cx="8019167" cy="776355"/>
          </a:xfrm>
          <a:prstGeom prst="rect">
            <a:avLst/>
          </a:prstGeom>
        </p:spPr>
        <p:txBody>
          <a:bodyPr vert="horz" lIns="0" tIns="0" rIns="0" bIns="0" rtlCol="0" anchor="t">
            <a:normAutofit/>
          </a:bodyPr>
          <a:lstStyle>
            <a:lvl1pPr algn="ctr" defTabSz="685800" rtl="0" eaLnBrk="1" latinLnBrk="0" hangingPunct="1">
              <a:lnSpc>
                <a:spcPct val="90000"/>
              </a:lnSpc>
              <a:spcBef>
                <a:spcPct val="0"/>
              </a:spcBef>
              <a:buNone/>
              <a:defRPr sz="2250" b="0" i="0" kern="1200">
                <a:solidFill>
                  <a:srgbClr val="5F2167"/>
                </a:solidFill>
                <a:latin typeface="Rockwell Nova Light" charset="0"/>
                <a:ea typeface="Rockwell Nova Light" charset="0"/>
                <a:cs typeface="Rockwell Nova Light" charset="0"/>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Innovate UK</a:t>
            </a:r>
            <a:endParaRPr kumimoji="0" lang="en-US" sz="28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F185C6DF-22E8-4F6E-882A-D4B6A3C279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5941" y="5802309"/>
            <a:ext cx="1680357" cy="539751"/>
          </a:xfrm>
          <a:prstGeom prst="rect">
            <a:avLst/>
          </a:prstGeom>
        </p:spPr>
      </p:pic>
    </p:spTree>
    <p:extLst>
      <p:ext uri="{BB962C8B-B14F-4D97-AF65-F5344CB8AC3E}">
        <p14:creationId xmlns:p14="http://schemas.microsoft.com/office/powerpoint/2010/main" val="2477001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Innovate UK’s response to COVID-19</a:t>
            </a:r>
          </a:p>
        </p:txBody>
      </p:sp>
      <p:sp>
        <p:nvSpPr>
          <p:cNvPr id="7" name="Content Placeholder 6"/>
          <p:cNvSpPr>
            <a:spLocks noGrp="1"/>
          </p:cNvSpPr>
          <p:nvPr>
            <p:ph sz="half" idx="1"/>
          </p:nvPr>
        </p:nvSpPr>
        <p:spPr/>
        <p:txBody>
          <a:bodyPr/>
          <a:lstStyle/>
          <a:p>
            <a:pPr marL="0" indent="0">
              <a:buNone/>
            </a:pPr>
            <a:r>
              <a:rPr lang="en-GB" dirty="0"/>
              <a:t>Supporting the immediate response </a:t>
            </a:r>
          </a:p>
          <a:p>
            <a:r>
              <a:rPr lang="en-GB" dirty="0"/>
              <a:t> Ventilator challenge </a:t>
            </a:r>
          </a:p>
          <a:p>
            <a:r>
              <a:rPr lang="en-GB" dirty="0"/>
              <a:t>Vaccine manufacture</a:t>
            </a:r>
          </a:p>
          <a:p>
            <a:r>
              <a:rPr lang="en-GB" dirty="0"/>
              <a:t>Testing</a:t>
            </a:r>
          </a:p>
          <a:p>
            <a:r>
              <a:rPr lang="en-GB" dirty="0"/>
              <a:t>Therapeutics  </a:t>
            </a:r>
          </a:p>
          <a:p>
            <a:r>
              <a:rPr lang="en-GB" dirty="0"/>
              <a:t>UKRI open call </a:t>
            </a:r>
          </a:p>
          <a:p>
            <a:endParaRPr lang="en-GB" dirty="0"/>
          </a:p>
        </p:txBody>
      </p:sp>
      <p:sp>
        <p:nvSpPr>
          <p:cNvPr id="8" name="Content Placeholder 7"/>
          <p:cNvSpPr>
            <a:spLocks noGrp="1"/>
          </p:cNvSpPr>
          <p:nvPr>
            <p:ph sz="half" idx="2"/>
          </p:nvPr>
        </p:nvSpPr>
        <p:spPr/>
        <p:txBody>
          <a:bodyPr/>
          <a:lstStyle/>
          <a:p>
            <a:r>
              <a:rPr lang="en-GB" dirty="0"/>
              <a:t>Support for the innovation ecosystem </a:t>
            </a:r>
          </a:p>
          <a:p>
            <a:r>
              <a:rPr lang="en-GB" dirty="0"/>
              <a:t>£20m de </a:t>
            </a:r>
            <a:r>
              <a:rPr lang="en-GB" dirty="0" err="1"/>
              <a:t>minimus</a:t>
            </a:r>
            <a:r>
              <a:rPr lang="en-GB" dirty="0"/>
              <a:t> call (closed 27/4)</a:t>
            </a:r>
          </a:p>
          <a:p>
            <a:r>
              <a:rPr lang="en-GB" dirty="0"/>
              <a:t>£750m announced 20 April</a:t>
            </a:r>
          </a:p>
          <a:p>
            <a:pPr lvl="1"/>
            <a:r>
              <a:rPr lang="en-GB" dirty="0"/>
              <a:t>£200m </a:t>
            </a:r>
            <a:r>
              <a:rPr lang="en-GB" dirty="0" err="1"/>
              <a:t>b/f</a:t>
            </a:r>
            <a:r>
              <a:rPr lang="en-GB" dirty="0"/>
              <a:t> </a:t>
            </a:r>
          </a:p>
          <a:p>
            <a:pPr lvl="1"/>
            <a:r>
              <a:rPr lang="en-GB" dirty="0"/>
              <a:t>£300m continuity loans/grants  </a:t>
            </a:r>
          </a:p>
          <a:p>
            <a:pPr lvl="1"/>
            <a:r>
              <a:rPr lang="en-GB" dirty="0"/>
              <a:t>£211m support for 1200 companies @£175k </a:t>
            </a:r>
          </a:p>
          <a:p>
            <a:r>
              <a:rPr lang="en-GB" dirty="0"/>
              <a:t>EEN extra business support for 6000 companies to March 2022   </a:t>
            </a:r>
          </a:p>
        </p:txBody>
      </p:sp>
    </p:spTree>
    <p:extLst>
      <p:ext uri="{BB962C8B-B14F-4D97-AF65-F5344CB8AC3E}">
        <p14:creationId xmlns:p14="http://schemas.microsoft.com/office/powerpoint/2010/main" val="2397664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9091819-3725-8346-862C-5FD005269B9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42988"/>
          <a:stretch/>
        </p:blipFill>
        <p:spPr>
          <a:xfrm>
            <a:off x="5564456" y="0"/>
            <a:ext cx="6950927" cy="6858000"/>
          </a:xfrm>
          <a:prstGeom prst="rect">
            <a:avLst/>
          </a:prstGeom>
        </p:spPr>
      </p:pic>
      <p:sp>
        <p:nvSpPr>
          <p:cNvPr id="3" name="TextBox 2">
            <a:extLst>
              <a:ext uri="{FF2B5EF4-FFF2-40B4-BE49-F238E27FC236}">
                <a16:creationId xmlns:a16="http://schemas.microsoft.com/office/drawing/2014/main" id="{78DB0FE0-A4AF-D848-8925-91A37993D74D}"/>
              </a:ext>
            </a:extLst>
          </p:cNvPr>
          <p:cNvSpPr txBox="1"/>
          <p:nvPr/>
        </p:nvSpPr>
        <p:spPr>
          <a:xfrm>
            <a:off x="1288649" y="2172149"/>
            <a:ext cx="8788605" cy="2395528"/>
          </a:xfrm>
          <a:prstGeom prst="rect">
            <a:avLst/>
          </a:prstGeom>
          <a:noFill/>
        </p:spPr>
        <p:txBody>
          <a:bodyPr wrap="square" rtlCol="0" anchor="t">
            <a:spAutoFit/>
          </a:bodyPr>
          <a:lstStyle/>
          <a:p>
            <a:pPr>
              <a:spcAft>
                <a:spcPts val="200"/>
              </a:spcAft>
            </a:pPr>
            <a:r>
              <a:rPr lang="en-US" sz="4800" b="1" spc="-100" dirty="0">
                <a:solidFill>
                  <a:srgbClr val="2E2D62"/>
                </a:solidFill>
                <a:latin typeface="Arial" panose="020B0604020202020204" pitchFamily="34" charset="0"/>
                <a:cs typeface="Arial" panose="020B0604020202020204" pitchFamily="34" charset="0"/>
              </a:rPr>
              <a:t>Otherwise business as usual; </a:t>
            </a:r>
            <a:r>
              <a:rPr lang="en-US" sz="3600" b="1" spc="-100" dirty="0">
                <a:solidFill>
                  <a:srgbClr val="2E2D62"/>
                </a:solidFill>
                <a:latin typeface="Arial" panose="020B0604020202020204" pitchFamily="34" charset="0"/>
                <a:cs typeface="Arial" panose="020B0604020202020204" pitchFamily="34" charset="0"/>
              </a:rPr>
              <a:t>ISCF, SMART…</a:t>
            </a:r>
            <a:r>
              <a:rPr lang="en-US" sz="4800" b="1" spc="-100" dirty="0">
                <a:solidFill>
                  <a:srgbClr val="2E2D62"/>
                </a:solidFill>
                <a:latin typeface="Arial" panose="020B0604020202020204" pitchFamily="34" charset="0"/>
                <a:cs typeface="Arial" panose="020B0604020202020204" pitchFamily="34" charset="0"/>
              </a:rPr>
              <a:t> </a:t>
            </a:r>
            <a:r>
              <a:rPr lang="en-US" sz="2000" b="1" spc="-100" dirty="0">
                <a:solidFill>
                  <a:srgbClr val="2E2D62"/>
                </a:solidFill>
                <a:latin typeface="Arial" panose="020B0604020202020204" pitchFamily="34" charset="0"/>
                <a:cs typeface="Arial" panose="020B0604020202020204" pitchFamily="34" charset="0"/>
              </a:rPr>
              <a:t>(though we have delayed some competitions and extended some deadlines) </a:t>
            </a:r>
            <a:endParaRPr lang="en-GB" sz="2000" dirty="0">
              <a:solidFill>
                <a:srgbClr val="626262"/>
              </a:solidFill>
              <a:latin typeface="Arial" panose="020B0604020202020204" pitchFamily="34" charset="0"/>
              <a:cs typeface="Arial" panose="020B0604020202020204" pitchFamily="34" charset="0"/>
            </a:endParaRPr>
          </a:p>
          <a:p>
            <a:r>
              <a:rPr lang="en-GB" sz="3200" dirty="0">
                <a:solidFill>
                  <a:srgbClr val="626262"/>
                </a:solidFill>
                <a:latin typeface="Arial" panose="020B0604020202020204" pitchFamily="34" charset="0"/>
                <a:cs typeface="Arial" panose="020B0604020202020204" pitchFamily="34" charset="0"/>
              </a:rPr>
              <a:t> </a:t>
            </a:r>
            <a:endParaRPr lang="en-US" sz="3200" dirty="0">
              <a:solidFill>
                <a:srgbClr val="626262"/>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861681C-E70E-704D-BF01-E5E6BA958A7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5939" y="412403"/>
            <a:ext cx="3051993" cy="978941"/>
          </a:xfrm>
          <a:prstGeom prst="rect">
            <a:avLst/>
          </a:prstGeom>
        </p:spPr>
      </p:pic>
    </p:spTree>
    <p:extLst>
      <p:ext uri="{BB962C8B-B14F-4D97-AF65-F5344CB8AC3E}">
        <p14:creationId xmlns:p14="http://schemas.microsoft.com/office/powerpoint/2010/main" val="1637825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9">
            <a:extLst>
              <a:ext uri="{FF2B5EF4-FFF2-40B4-BE49-F238E27FC236}">
                <a16:creationId xmlns:a16="http://schemas.microsoft.com/office/drawing/2014/main" id="{6154C6FA-AD1F-4DAE-9840-73CE386ABE8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4693" y="-110892"/>
            <a:ext cx="12578752" cy="707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1D37882B-9349-7448-8E63-523C9C68D4BD}"/>
              </a:ext>
            </a:extLst>
          </p:cNvPr>
          <p:cNvSpPr>
            <a:spLocks noGrp="1"/>
          </p:cNvSpPr>
          <p:nvPr>
            <p:ph type="sldNum" sz="quarter" idx="10"/>
          </p:nvPr>
        </p:nvSpPr>
        <p:spPr>
          <a:xfrm>
            <a:off x="9448800" y="6491819"/>
            <a:ext cx="2743200" cy="366183"/>
          </a:xfrm>
          <a:prstGeom prst="rect">
            <a:avLst/>
          </a:prstGeom>
        </p:spPr>
        <p:txBody>
          <a:bodyPr vert="horz" lIns="121920" tIns="60960" rIns="121920" bIns="60960" rtlCol="0" anchor="ctr"/>
          <a:lstStyle>
            <a:defPPr>
              <a:defRPr lang="en-US"/>
            </a:defPPr>
            <a:lvl1pPr marL="0" algn="r" defTabSz="914377" rtl="0" eaLnBrk="1" latinLnBrk="0" hangingPunct="1">
              <a:defRPr sz="1000" kern="1200">
                <a:solidFill>
                  <a:schemeClr val="accent3"/>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914354">
              <a:defRPr/>
            </a:pPr>
            <a:fld id="{7B66B017-7AD2-4D7B-A7CE-A4A1B9EA7708}" type="slidenum">
              <a:rPr lang="en-US">
                <a:solidFill>
                  <a:srgbClr val="4C6172"/>
                </a:solidFill>
                <a:latin typeface="Calibri" panose="020F0502020204030204"/>
              </a:rPr>
              <a:pPr defTabSz="914354">
                <a:defRPr/>
              </a:pPr>
              <a:t>5</a:t>
            </a:fld>
            <a:endParaRPr lang="en-US" dirty="0">
              <a:solidFill>
                <a:srgbClr val="4C6172"/>
              </a:solidFill>
              <a:latin typeface="Calibri" panose="020F0502020204030204"/>
              <a:ea typeface="MS PGothic" panose="020B0600070205080204" pitchFamily="34" charset="-128"/>
            </a:endParaRPr>
          </a:p>
        </p:txBody>
      </p:sp>
      <p:sp>
        <p:nvSpPr>
          <p:cNvPr id="27" name="Title 10">
            <a:extLst>
              <a:ext uri="{FF2B5EF4-FFF2-40B4-BE49-F238E27FC236}">
                <a16:creationId xmlns:a16="http://schemas.microsoft.com/office/drawing/2014/main" id="{550FC36B-58A8-A547-A699-132722930956}"/>
              </a:ext>
            </a:extLst>
          </p:cNvPr>
          <p:cNvSpPr txBox="1">
            <a:spLocks/>
          </p:cNvSpPr>
          <p:nvPr/>
        </p:nvSpPr>
        <p:spPr>
          <a:xfrm>
            <a:off x="624417" y="391584"/>
            <a:ext cx="9424151" cy="848371"/>
          </a:xfrm>
          <a:prstGeom prst="rect">
            <a:avLst/>
          </a:prstGeom>
        </p:spPr>
        <p:txBody>
          <a:bodyPr lIns="0" rIns="0" anchor="ctr">
            <a:noAutofit/>
          </a:bodyPr>
          <a:lstStyle>
            <a:lvl1pPr algn="ctr" defTabSz="685800" rtl="0" eaLnBrk="1" latinLnBrk="0" hangingPunct="1">
              <a:lnSpc>
                <a:spcPct val="90000"/>
              </a:lnSpc>
              <a:spcBef>
                <a:spcPct val="0"/>
              </a:spcBef>
              <a:buNone/>
              <a:defRPr sz="2250" b="0" i="0" kern="1200">
                <a:solidFill>
                  <a:srgbClr val="5F2167"/>
                </a:solidFill>
                <a:latin typeface="Rockwell Nova Light" charset="0"/>
                <a:ea typeface="Rockwell Nova Light" charset="0"/>
                <a:cs typeface="Rockwell Nova Light" charset="0"/>
              </a:defRPr>
            </a:lvl1pPr>
          </a:lstStyle>
          <a:p>
            <a:pPr lvl="0" algn="l" defTabSz="914400">
              <a:lnSpc>
                <a:spcPct val="100000"/>
              </a:lnSpc>
              <a:spcBef>
                <a:spcPts val="0"/>
              </a:spcBef>
            </a:pPr>
            <a:r>
              <a:rPr lang="en-US" sz="3600" b="1" spc="-150" dirty="0">
                <a:solidFill>
                  <a:srgbClr val="2E2D62"/>
                </a:solidFill>
                <a:latin typeface="Arial" panose="020B0604020202020204" pitchFamily="34" charset="0"/>
                <a:ea typeface="+mn-ea"/>
                <a:cs typeface="Arial" panose="020B0604020202020204" pitchFamily="34" charset="0"/>
              </a:rPr>
              <a:t>ISCF: investing in challenge-led </a:t>
            </a:r>
            <a:r>
              <a:rPr lang="en-US" sz="3600" b="1" spc="-150" dirty="0" err="1">
                <a:solidFill>
                  <a:srgbClr val="2E2D62"/>
                </a:solidFill>
                <a:latin typeface="Arial" panose="020B0604020202020204" pitchFamily="34" charset="0"/>
                <a:ea typeface="+mn-ea"/>
                <a:cs typeface="Arial" panose="020B0604020202020204" pitchFamily="34" charset="0"/>
              </a:rPr>
              <a:t>programmes</a:t>
            </a:r>
            <a:endParaRPr lang="en-US" sz="3600" b="1" spc="-150" dirty="0">
              <a:solidFill>
                <a:srgbClr val="2E2D62"/>
              </a:solidFill>
              <a:latin typeface="Arial" panose="020B060402020202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55BB5F9C-FFC7-1641-85CB-E68A99F027A9}"/>
              </a:ext>
            </a:extLst>
          </p:cNvPr>
          <p:cNvSpPr/>
          <p:nvPr/>
        </p:nvSpPr>
        <p:spPr>
          <a:xfrm>
            <a:off x="4064000" y="-2117"/>
            <a:ext cx="4064000" cy="68601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54">
              <a:defRPr/>
            </a:pPr>
            <a:endParaRPr lang="en-US">
              <a:solidFill>
                <a:srgbClr val="FEFFFF"/>
              </a:solidFill>
              <a:latin typeface="Calibri" panose="020F0502020204030204"/>
            </a:endParaRPr>
          </a:p>
        </p:txBody>
      </p:sp>
      <p:pic>
        <p:nvPicPr>
          <p:cNvPr id="20" name="Picture 19">
            <a:extLst>
              <a:ext uri="{FF2B5EF4-FFF2-40B4-BE49-F238E27FC236}">
                <a16:creationId xmlns:a16="http://schemas.microsoft.com/office/drawing/2014/main" id="{EF9EB8C9-B19B-43B0-B9EB-A37B114C67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5938" y="5871124"/>
            <a:ext cx="1645372" cy="484067"/>
          </a:xfrm>
          <a:prstGeom prst="rect">
            <a:avLst/>
          </a:prstGeom>
        </p:spPr>
      </p:pic>
      <p:pic>
        <p:nvPicPr>
          <p:cNvPr id="21" name="Picture 36">
            <a:extLst>
              <a:ext uri="{FF2B5EF4-FFF2-40B4-BE49-F238E27FC236}">
                <a16:creationId xmlns:a16="http://schemas.microsoft.com/office/drawing/2014/main" id="{02ACB3E7-03A2-FB43-B412-8E4F061086D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 y="1419525"/>
            <a:ext cx="9071280" cy="4356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
            <a:extLst>
              <a:ext uri="{FF2B5EF4-FFF2-40B4-BE49-F238E27FC236}">
                <a16:creationId xmlns:a16="http://schemas.microsoft.com/office/drawing/2014/main" id="{473B1FBA-C86F-FE4C-A31C-DEAC24B9226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093239" y="1418992"/>
            <a:ext cx="3119928" cy="4346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6">
            <a:extLst>
              <a:ext uri="{FF2B5EF4-FFF2-40B4-BE49-F238E27FC236}">
                <a16:creationId xmlns:a16="http://schemas.microsoft.com/office/drawing/2014/main" id="{773679E2-2D5B-0C4E-8354-07C31CEF088E}"/>
              </a:ext>
            </a:extLst>
          </p:cNvPr>
          <p:cNvSpPr>
            <a:spLocks noChangeArrowheads="1"/>
          </p:cNvSpPr>
          <p:nvPr/>
        </p:nvSpPr>
        <p:spPr bwMode="auto">
          <a:xfrm>
            <a:off x="228432" y="2274418"/>
            <a:ext cx="24832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5800">
              <a:lnSpc>
                <a:spcPct val="90000"/>
              </a:lnSpc>
              <a:spcBef>
                <a:spcPts val="750"/>
              </a:spcBef>
              <a:buFont typeface=".AppleSystemUIFont"/>
              <a:buChar char="-"/>
              <a:defRPr sz="1500">
                <a:solidFill>
                  <a:schemeClr val="tx1"/>
                </a:solidFill>
                <a:latin typeface="Calibri" panose="020F0502020204030204" pitchFamily="34" charset="0"/>
              </a:defRPr>
            </a:lvl1pPr>
            <a:lvl2pPr marL="514350" indent="-171450" defTabSz="685800">
              <a:lnSpc>
                <a:spcPct val="90000"/>
              </a:lnSpc>
              <a:spcBef>
                <a:spcPts val="375"/>
              </a:spcBef>
              <a:buFont typeface=".AppleSystemUIFont"/>
              <a:buChar char="-"/>
              <a:defRPr sz="1500">
                <a:solidFill>
                  <a:schemeClr val="tx1"/>
                </a:solidFill>
                <a:latin typeface="Calibri" panose="020F0502020204030204" pitchFamily="34" charset="0"/>
              </a:defRPr>
            </a:lvl2pPr>
            <a:lvl3pPr marL="857250" indent="-171450" defTabSz="685800">
              <a:lnSpc>
                <a:spcPct val="90000"/>
              </a:lnSpc>
              <a:spcBef>
                <a:spcPts val="375"/>
              </a:spcBef>
              <a:buFont typeface=".AppleSystemUIFont"/>
              <a:buChar char="-"/>
              <a:defRPr sz="1300">
                <a:solidFill>
                  <a:schemeClr val="tx1"/>
                </a:solidFill>
                <a:latin typeface="Calibri" panose="020F0502020204030204" pitchFamily="34" charset="0"/>
              </a:defRPr>
            </a:lvl3pPr>
            <a:lvl4pPr marL="1200150" indent="-171450" defTabSz="685800">
              <a:lnSpc>
                <a:spcPct val="90000"/>
              </a:lnSpc>
              <a:spcBef>
                <a:spcPts val="375"/>
              </a:spcBef>
              <a:buFont typeface=".AppleSystemUIFont"/>
              <a:buChar char="-"/>
              <a:defRPr sz="1200">
                <a:solidFill>
                  <a:schemeClr val="tx1"/>
                </a:solidFill>
                <a:latin typeface="Calibri" panose="020F0502020204030204" pitchFamily="34" charset="0"/>
              </a:defRPr>
            </a:lvl4pPr>
            <a:lvl5pPr marL="1543050" indent="-171450" defTabSz="685800">
              <a:lnSpc>
                <a:spcPct val="90000"/>
              </a:lnSpc>
              <a:spcBef>
                <a:spcPts val="375"/>
              </a:spcBef>
              <a:buFont typeface=".AppleSystemUIFont"/>
              <a:buChar char="-"/>
              <a:defRPr sz="12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9pPr>
          </a:lstStyle>
          <a:p>
            <a:pPr algn="ctr" defTabSz="914354" fontAlgn="base">
              <a:lnSpc>
                <a:spcPct val="100000"/>
              </a:lnSpc>
              <a:spcBef>
                <a:spcPct val="0"/>
              </a:spcBef>
              <a:spcAft>
                <a:spcPct val="0"/>
              </a:spcAft>
              <a:buNone/>
              <a:defRPr/>
            </a:pPr>
            <a:r>
              <a:rPr lang="en-US" altLang="en-US" sz="2400" dirty="0">
                <a:solidFill>
                  <a:srgbClr val="FEFFFF"/>
                </a:solidFill>
                <a:latin typeface="Arial" panose="020B0604020202020204" pitchFamily="34" charset="0"/>
                <a:ea typeface="MS PGothic" panose="020B0600070205080204" pitchFamily="34" charset="-128"/>
                <a:cs typeface="Arial" panose="020B0604020202020204" pitchFamily="34" charset="0"/>
              </a:rPr>
              <a:t>Ageing society</a:t>
            </a:r>
          </a:p>
        </p:txBody>
      </p:sp>
      <p:sp>
        <p:nvSpPr>
          <p:cNvPr id="30" name="Rectangle 28">
            <a:extLst>
              <a:ext uri="{FF2B5EF4-FFF2-40B4-BE49-F238E27FC236}">
                <a16:creationId xmlns:a16="http://schemas.microsoft.com/office/drawing/2014/main" id="{2298CF71-F473-2C4D-834D-2E31EB573162}"/>
              </a:ext>
            </a:extLst>
          </p:cNvPr>
          <p:cNvSpPr>
            <a:spLocks noChangeArrowheads="1"/>
          </p:cNvSpPr>
          <p:nvPr/>
        </p:nvSpPr>
        <p:spPr bwMode="auto">
          <a:xfrm>
            <a:off x="4921" y="3980365"/>
            <a:ext cx="3026772" cy="162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5800">
              <a:lnSpc>
                <a:spcPct val="90000"/>
              </a:lnSpc>
              <a:spcBef>
                <a:spcPts val="750"/>
              </a:spcBef>
              <a:buFont typeface=".AppleSystemUIFont"/>
              <a:buChar char="-"/>
              <a:defRPr sz="1500">
                <a:solidFill>
                  <a:schemeClr val="tx1"/>
                </a:solidFill>
                <a:latin typeface="Calibri" panose="020F0502020204030204" pitchFamily="34" charset="0"/>
              </a:defRPr>
            </a:lvl1pPr>
            <a:lvl2pPr marL="514350" indent="-171450" defTabSz="685800">
              <a:lnSpc>
                <a:spcPct val="90000"/>
              </a:lnSpc>
              <a:spcBef>
                <a:spcPts val="375"/>
              </a:spcBef>
              <a:buFont typeface=".AppleSystemUIFont"/>
              <a:buChar char="-"/>
              <a:defRPr sz="1500">
                <a:solidFill>
                  <a:schemeClr val="tx1"/>
                </a:solidFill>
                <a:latin typeface="Calibri" panose="020F0502020204030204" pitchFamily="34" charset="0"/>
              </a:defRPr>
            </a:lvl2pPr>
            <a:lvl3pPr marL="857250" indent="-171450" defTabSz="685800">
              <a:lnSpc>
                <a:spcPct val="90000"/>
              </a:lnSpc>
              <a:spcBef>
                <a:spcPts val="375"/>
              </a:spcBef>
              <a:buFont typeface=".AppleSystemUIFont"/>
              <a:buChar char="-"/>
              <a:defRPr sz="1300">
                <a:solidFill>
                  <a:schemeClr val="tx1"/>
                </a:solidFill>
                <a:latin typeface="Calibri" panose="020F0502020204030204" pitchFamily="34" charset="0"/>
              </a:defRPr>
            </a:lvl3pPr>
            <a:lvl4pPr marL="1200150" indent="-171450" defTabSz="685800">
              <a:lnSpc>
                <a:spcPct val="90000"/>
              </a:lnSpc>
              <a:spcBef>
                <a:spcPts val="375"/>
              </a:spcBef>
              <a:buFont typeface=".AppleSystemUIFont"/>
              <a:buChar char="-"/>
              <a:defRPr sz="1200">
                <a:solidFill>
                  <a:schemeClr val="tx1"/>
                </a:solidFill>
                <a:latin typeface="Calibri" panose="020F0502020204030204" pitchFamily="34" charset="0"/>
              </a:defRPr>
            </a:lvl4pPr>
            <a:lvl5pPr marL="1543050" indent="-171450" defTabSz="685800">
              <a:lnSpc>
                <a:spcPct val="90000"/>
              </a:lnSpc>
              <a:spcBef>
                <a:spcPts val="375"/>
              </a:spcBef>
              <a:buFont typeface=".AppleSystemUIFont"/>
              <a:buChar char="-"/>
              <a:defRPr sz="12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9pPr>
          </a:lstStyle>
          <a:p>
            <a:pPr algn="ctr" defTabSz="914354" fontAlgn="base">
              <a:lnSpc>
                <a:spcPct val="100000"/>
              </a:lnSpc>
              <a:spcBef>
                <a:spcPct val="0"/>
              </a:spcBef>
              <a:spcAft>
                <a:spcPts val="667"/>
              </a:spcAft>
              <a:buNone/>
              <a:defRPr/>
            </a:pPr>
            <a:r>
              <a:rPr lang="en-US"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Medicines manufacturing</a:t>
            </a:r>
          </a:p>
          <a:p>
            <a:pPr algn="ctr" defTabSz="914354" eaLnBrk="0" fontAlgn="base" hangingPunct="0">
              <a:spcAft>
                <a:spcPts val="667"/>
              </a:spcAft>
              <a:buNone/>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Data to early diagnosis</a:t>
            </a:r>
            <a:b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b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and precision medicine</a:t>
            </a:r>
          </a:p>
          <a:p>
            <a:pPr algn="ctr" defTabSz="914354" eaLnBrk="0" fontAlgn="base" hangingPunct="0">
              <a:spcAft>
                <a:spcPts val="667"/>
              </a:spcAft>
              <a:buNone/>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Healthy ageing</a:t>
            </a:r>
            <a:endParaRPr lang="en-US"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endParaRPr>
          </a:p>
          <a:p>
            <a:pPr algn="ctr" defTabSz="914354" fontAlgn="base">
              <a:lnSpc>
                <a:spcPct val="100000"/>
              </a:lnSpc>
              <a:spcBef>
                <a:spcPct val="0"/>
              </a:spcBef>
              <a:spcAft>
                <a:spcPts val="1333"/>
              </a:spcAft>
              <a:buNone/>
              <a:defRPr/>
            </a:pPr>
            <a:r>
              <a:rPr lang="en-GB" altLang="en-US" sz="1467" b="1" dirty="0">
                <a:solidFill>
                  <a:srgbClr val="FEFFFF"/>
                </a:solidFill>
                <a:latin typeface="Calibri Light" panose="020F0302020204030204" pitchFamily="34" charset="0"/>
                <a:ea typeface="MS PGothic" panose="020B0600070205080204" pitchFamily="34" charset="-128"/>
                <a:cs typeface="Calibri Light" panose="020F0302020204030204" pitchFamily="34" charset="0"/>
              </a:rPr>
              <a:t>Accelerating detection of disease</a:t>
            </a:r>
            <a:endParaRPr lang="en-US"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endParaRPr>
          </a:p>
        </p:txBody>
      </p:sp>
      <p:pic>
        <p:nvPicPr>
          <p:cNvPr id="31" name="Picture 30">
            <a:extLst>
              <a:ext uri="{FF2B5EF4-FFF2-40B4-BE49-F238E27FC236}">
                <a16:creationId xmlns:a16="http://schemas.microsoft.com/office/drawing/2014/main" id="{213127DE-1831-B64B-B26F-4933C344976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74595" y="1448911"/>
            <a:ext cx="1085824" cy="1031048"/>
          </a:xfrm>
          <a:prstGeom prst="rect">
            <a:avLst/>
          </a:prstGeom>
        </p:spPr>
      </p:pic>
      <p:sp>
        <p:nvSpPr>
          <p:cNvPr id="32" name="Rectangle 5">
            <a:extLst>
              <a:ext uri="{FF2B5EF4-FFF2-40B4-BE49-F238E27FC236}">
                <a16:creationId xmlns:a16="http://schemas.microsoft.com/office/drawing/2014/main" id="{0A5254DE-D855-2E4E-930C-4F7826382013}"/>
              </a:ext>
            </a:extLst>
          </p:cNvPr>
          <p:cNvSpPr>
            <a:spLocks noChangeArrowheads="1"/>
          </p:cNvSpPr>
          <p:nvPr/>
        </p:nvSpPr>
        <p:spPr bwMode="auto">
          <a:xfrm>
            <a:off x="3505181" y="2242670"/>
            <a:ext cx="20609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5800">
              <a:lnSpc>
                <a:spcPct val="90000"/>
              </a:lnSpc>
              <a:spcBef>
                <a:spcPts val="750"/>
              </a:spcBef>
              <a:buFont typeface=".AppleSystemUIFont"/>
              <a:buChar char="-"/>
              <a:defRPr sz="1500">
                <a:solidFill>
                  <a:schemeClr val="tx1"/>
                </a:solidFill>
                <a:latin typeface="Calibri" panose="020F0502020204030204" pitchFamily="34" charset="0"/>
              </a:defRPr>
            </a:lvl1pPr>
            <a:lvl2pPr marL="514350" indent="-171450" defTabSz="685800">
              <a:lnSpc>
                <a:spcPct val="90000"/>
              </a:lnSpc>
              <a:spcBef>
                <a:spcPts val="375"/>
              </a:spcBef>
              <a:buFont typeface=".AppleSystemUIFont"/>
              <a:buChar char="-"/>
              <a:defRPr sz="1500">
                <a:solidFill>
                  <a:schemeClr val="tx1"/>
                </a:solidFill>
                <a:latin typeface="Calibri" panose="020F0502020204030204" pitchFamily="34" charset="0"/>
              </a:defRPr>
            </a:lvl2pPr>
            <a:lvl3pPr marL="857250" indent="-171450" defTabSz="685800">
              <a:lnSpc>
                <a:spcPct val="90000"/>
              </a:lnSpc>
              <a:spcBef>
                <a:spcPts val="375"/>
              </a:spcBef>
              <a:buFont typeface=".AppleSystemUIFont"/>
              <a:buChar char="-"/>
              <a:defRPr sz="1300">
                <a:solidFill>
                  <a:schemeClr val="tx1"/>
                </a:solidFill>
                <a:latin typeface="Calibri" panose="020F0502020204030204" pitchFamily="34" charset="0"/>
              </a:defRPr>
            </a:lvl3pPr>
            <a:lvl4pPr marL="1200150" indent="-171450" defTabSz="685800">
              <a:lnSpc>
                <a:spcPct val="90000"/>
              </a:lnSpc>
              <a:spcBef>
                <a:spcPts val="375"/>
              </a:spcBef>
              <a:buFont typeface=".AppleSystemUIFont"/>
              <a:buChar char="-"/>
              <a:defRPr sz="1200">
                <a:solidFill>
                  <a:schemeClr val="tx1"/>
                </a:solidFill>
                <a:latin typeface="Calibri" panose="020F0502020204030204" pitchFamily="34" charset="0"/>
              </a:defRPr>
            </a:lvl4pPr>
            <a:lvl5pPr marL="1543050" indent="-171450" defTabSz="685800">
              <a:lnSpc>
                <a:spcPct val="90000"/>
              </a:lnSpc>
              <a:spcBef>
                <a:spcPts val="375"/>
              </a:spcBef>
              <a:buFont typeface=".AppleSystemUIFont"/>
              <a:buChar char="-"/>
              <a:defRPr sz="12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9pPr>
          </a:lstStyle>
          <a:p>
            <a:pPr algn="ctr" defTabSz="914354" fontAlgn="base">
              <a:lnSpc>
                <a:spcPct val="100000"/>
              </a:lnSpc>
              <a:spcBef>
                <a:spcPct val="0"/>
              </a:spcBef>
              <a:spcAft>
                <a:spcPct val="0"/>
              </a:spcAft>
              <a:buNone/>
              <a:defRPr/>
            </a:pPr>
            <a:r>
              <a:rPr lang="en-US" altLang="en-US" sz="2400" dirty="0">
                <a:solidFill>
                  <a:srgbClr val="FEFFFF"/>
                </a:solidFill>
                <a:latin typeface="Arial" panose="020B0604020202020204" pitchFamily="34" charset="0"/>
                <a:ea typeface="MS PGothic" panose="020B0600070205080204" pitchFamily="34" charset="-128"/>
                <a:cs typeface="Arial" panose="020B0604020202020204" pitchFamily="34" charset="0"/>
              </a:rPr>
              <a:t>AI and Data</a:t>
            </a:r>
            <a:br>
              <a:rPr lang="en-US" altLang="en-US" sz="2400" dirty="0">
                <a:solidFill>
                  <a:srgbClr val="FEFFFF"/>
                </a:solidFill>
                <a:latin typeface="Arial" panose="020B0604020202020204" pitchFamily="34" charset="0"/>
                <a:ea typeface="MS PGothic" panose="020B0600070205080204" pitchFamily="34" charset="-128"/>
                <a:cs typeface="Arial" panose="020B0604020202020204" pitchFamily="34" charset="0"/>
              </a:rPr>
            </a:br>
            <a:r>
              <a:rPr lang="en-US" altLang="en-US" sz="2400" dirty="0">
                <a:solidFill>
                  <a:srgbClr val="FEFFFF"/>
                </a:solidFill>
                <a:latin typeface="Arial" panose="020B0604020202020204" pitchFamily="34" charset="0"/>
                <a:ea typeface="MS PGothic" panose="020B0600070205080204" pitchFamily="34" charset="-128"/>
                <a:cs typeface="Arial" panose="020B0604020202020204" pitchFamily="34" charset="0"/>
              </a:rPr>
              <a:t>Economy</a:t>
            </a:r>
          </a:p>
        </p:txBody>
      </p:sp>
      <p:sp>
        <p:nvSpPr>
          <p:cNvPr id="33" name="Rectangle 14">
            <a:extLst>
              <a:ext uri="{FF2B5EF4-FFF2-40B4-BE49-F238E27FC236}">
                <a16:creationId xmlns:a16="http://schemas.microsoft.com/office/drawing/2014/main" id="{AED68993-2972-CC41-A45A-0643C011A58D}"/>
              </a:ext>
            </a:extLst>
          </p:cNvPr>
          <p:cNvSpPr>
            <a:spLocks noChangeArrowheads="1"/>
          </p:cNvSpPr>
          <p:nvPr/>
        </p:nvSpPr>
        <p:spPr bwMode="auto">
          <a:xfrm>
            <a:off x="2959110" y="4186233"/>
            <a:ext cx="3026773" cy="1490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5800">
              <a:lnSpc>
                <a:spcPct val="90000"/>
              </a:lnSpc>
              <a:spcBef>
                <a:spcPts val="750"/>
              </a:spcBef>
              <a:buFont typeface=".AppleSystemUIFont"/>
              <a:buChar char="-"/>
              <a:defRPr sz="1500">
                <a:solidFill>
                  <a:schemeClr val="tx1"/>
                </a:solidFill>
                <a:latin typeface="Calibri" panose="020F0502020204030204" pitchFamily="34" charset="0"/>
              </a:defRPr>
            </a:lvl1pPr>
            <a:lvl2pPr marL="514350" indent="-171450" defTabSz="685800">
              <a:lnSpc>
                <a:spcPct val="90000"/>
              </a:lnSpc>
              <a:spcBef>
                <a:spcPts val="375"/>
              </a:spcBef>
              <a:buFont typeface=".AppleSystemUIFont"/>
              <a:buChar char="-"/>
              <a:defRPr sz="1500">
                <a:solidFill>
                  <a:schemeClr val="tx1"/>
                </a:solidFill>
                <a:latin typeface="Calibri" panose="020F0502020204030204" pitchFamily="34" charset="0"/>
              </a:defRPr>
            </a:lvl2pPr>
            <a:lvl3pPr marL="857250" indent="-171450" defTabSz="685800">
              <a:lnSpc>
                <a:spcPct val="90000"/>
              </a:lnSpc>
              <a:spcBef>
                <a:spcPts val="375"/>
              </a:spcBef>
              <a:buFont typeface=".AppleSystemUIFont"/>
              <a:buChar char="-"/>
              <a:defRPr sz="1300">
                <a:solidFill>
                  <a:schemeClr val="tx1"/>
                </a:solidFill>
                <a:latin typeface="Calibri" panose="020F0502020204030204" pitchFamily="34" charset="0"/>
              </a:defRPr>
            </a:lvl3pPr>
            <a:lvl4pPr marL="1200150" indent="-171450" defTabSz="685800">
              <a:lnSpc>
                <a:spcPct val="90000"/>
              </a:lnSpc>
              <a:spcBef>
                <a:spcPts val="375"/>
              </a:spcBef>
              <a:buFont typeface=".AppleSystemUIFont"/>
              <a:buChar char="-"/>
              <a:defRPr sz="1200">
                <a:solidFill>
                  <a:schemeClr val="tx1"/>
                </a:solidFill>
                <a:latin typeface="Calibri" panose="020F0502020204030204" pitchFamily="34" charset="0"/>
              </a:defRPr>
            </a:lvl4pPr>
            <a:lvl5pPr marL="1543050" indent="-171450" defTabSz="685800">
              <a:lnSpc>
                <a:spcPct val="90000"/>
              </a:lnSpc>
              <a:spcBef>
                <a:spcPts val="375"/>
              </a:spcBef>
              <a:buFont typeface=".AppleSystemUIFont"/>
              <a:buChar char="-"/>
              <a:defRPr sz="12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9pPr>
          </a:lstStyle>
          <a:p>
            <a:pPr algn="ctr" defTabSz="914354" fontAlgn="base">
              <a:lnSpc>
                <a:spcPct val="100000"/>
              </a:lnSpc>
              <a:spcBef>
                <a:spcPct val="0"/>
              </a:spcBef>
              <a:spcAft>
                <a:spcPts val="667"/>
              </a:spcAft>
              <a:buNone/>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Audience of the future</a:t>
            </a:r>
          </a:p>
          <a:p>
            <a:pPr algn="ctr" defTabSz="914354" fontAlgn="base">
              <a:lnSpc>
                <a:spcPct val="100000"/>
              </a:lnSpc>
              <a:spcBef>
                <a:spcPct val="0"/>
              </a:spcBef>
              <a:spcAft>
                <a:spcPts val="667"/>
              </a:spcAft>
              <a:buNone/>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Next generation services</a:t>
            </a:r>
          </a:p>
          <a:p>
            <a:pPr algn="ctr" defTabSz="914354" fontAlgn="base">
              <a:lnSpc>
                <a:spcPct val="100000"/>
              </a:lnSpc>
              <a:spcBef>
                <a:spcPct val="0"/>
              </a:spcBef>
              <a:spcAft>
                <a:spcPts val="667"/>
              </a:spcAft>
              <a:buNone/>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Commercialising quantum technologies</a:t>
            </a:r>
          </a:p>
          <a:p>
            <a:pPr algn="ctr" defTabSz="914354" fontAlgn="base">
              <a:lnSpc>
                <a:spcPct val="100000"/>
              </a:lnSpc>
              <a:spcBef>
                <a:spcPct val="0"/>
              </a:spcBef>
              <a:spcAft>
                <a:spcPts val="667"/>
              </a:spcAft>
              <a:buNone/>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Digital security by design</a:t>
            </a:r>
          </a:p>
        </p:txBody>
      </p:sp>
      <p:pic>
        <p:nvPicPr>
          <p:cNvPr id="34" name="Picture 33">
            <a:extLst>
              <a:ext uri="{FF2B5EF4-FFF2-40B4-BE49-F238E27FC236}">
                <a16:creationId xmlns:a16="http://schemas.microsoft.com/office/drawing/2014/main" id="{EC186FDE-B398-1143-B0A7-742E8A5BF91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015669" y="1477071"/>
            <a:ext cx="1039948" cy="950060"/>
          </a:xfrm>
          <a:prstGeom prst="rect">
            <a:avLst/>
          </a:prstGeom>
        </p:spPr>
      </p:pic>
      <p:sp>
        <p:nvSpPr>
          <p:cNvPr id="35" name="Rectangle 8">
            <a:extLst>
              <a:ext uri="{FF2B5EF4-FFF2-40B4-BE49-F238E27FC236}">
                <a16:creationId xmlns:a16="http://schemas.microsoft.com/office/drawing/2014/main" id="{4ED78A71-99D9-9645-9B2F-29AFBA8D925E}"/>
              </a:ext>
            </a:extLst>
          </p:cNvPr>
          <p:cNvSpPr>
            <a:spLocks noChangeArrowheads="1"/>
          </p:cNvSpPr>
          <p:nvPr/>
        </p:nvSpPr>
        <p:spPr bwMode="auto">
          <a:xfrm>
            <a:off x="5820016" y="2252876"/>
            <a:ext cx="35336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5800">
              <a:lnSpc>
                <a:spcPct val="90000"/>
              </a:lnSpc>
              <a:spcBef>
                <a:spcPts val="750"/>
              </a:spcBef>
              <a:buFont typeface=".AppleSystemUIFont"/>
              <a:buChar char="-"/>
              <a:defRPr sz="1500">
                <a:solidFill>
                  <a:schemeClr val="tx1"/>
                </a:solidFill>
                <a:latin typeface="Calibri" panose="020F0502020204030204" pitchFamily="34" charset="0"/>
              </a:defRPr>
            </a:lvl1pPr>
            <a:lvl2pPr marL="514350" indent="-171450" defTabSz="685800">
              <a:lnSpc>
                <a:spcPct val="90000"/>
              </a:lnSpc>
              <a:spcBef>
                <a:spcPts val="375"/>
              </a:spcBef>
              <a:buFont typeface=".AppleSystemUIFont"/>
              <a:buChar char="-"/>
              <a:defRPr sz="1500">
                <a:solidFill>
                  <a:schemeClr val="tx1"/>
                </a:solidFill>
                <a:latin typeface="Calibri" panose="020F0502020204030204" pitchFamily="34" charset="0"/>
              </a:defRPr>
            </a:lvl2pPr>
            <a:lvl3pPr marL="857250" indent="-171450" defTabSz="685800">
              <a:lnSpc>
                <a:spcPct val="90000"/>
              </a:lnSpc>
              <a:spcBef>
                <a:spcPts val="375"/>
              </a:spcBef>
              <a:buFont typeface=".AppleSystemUIFont"/>
              <a:buChar char="-"/>
              <a:defRPr sz="1300">
                <a:solidFill>
                  <a:schemeClr val="tx1"/>
                </a:solidFill>
                <a:latin typeface="Calibri" panose="020F0502020204030204" pitchFamily="34" charset="0"/>
              </a:defRPr>
            </a:lvl3pPr>
            <a:lvl4pPr marL="1200150" indent="-171450" defTabSz="685800">
              <a:lnSpc>
                <a:spcPct val="90000"/>
              </a:lnSpc>
              <a:spcBef>
                <a:spcPts val="375"/>
              </a:spcBef>
              <a:buFont typeface=".AppleSystemUIFont"/>
              <a:buChar char="-"/>
              <a:defRPr sz="1200">
                <a:solidFill>
                  <a:schemeClr val="tx1"/>
                </a:solidFill>
                <a:latin typeface="Calibri" panose="020F0502020204030204" pitchFamily="34" charset="0"/>
              </a:defRPr>
            </a:lvl4pPr>
            <a:lvl5pPr marL="1543050" indent="-171450" defTabSz="685800">
              <a:lnSpc>
                <a:spcPct val="90000"/>
              </a:lnSpc>
              <a:spcBef>
                <a:spcPts val="375"/>
              </a:spcBef>
              <a:buFont typeface=".AppleSystemUIFont"/>
              <a:buChar char="-"/>
              <a:defRPr sz="12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9pPr>
          </a:lstStyle>
          <a:p>
            <a:pPr algn="ctr" defTabSz="914354" fontAlgn="base">
              <a:lnSpc>
                <a:spcPct val="100000"/>
              </a:lnSpc>
              <a:spcBef>
                <a:spcPct val="0"/>
              </a:spcBef>
              <a:spcAft>
                <a:spcPct val="0"/>
              </a:spcAft>
              <a:buNone/>
              <a:defRPr/>
            </a:pPr>
            <a:r>
              <a:rPr lang="en-US" altLang="en-US" sz="2400" dirty="0">
                <a:solidFill>
                  <a:srgbClr val="FEFFFF"/>
                </a:solidFill>
                <a:latin typeface="Calibri" panose="020F0502020204030204"/>
                <a:ea typeface="MS PGothic" panose="020B0600070205080204" pitchFamily="34" charset="-128"/>
                <a:cs typeface="Rockwell Nova Light" panose="02060303020205020403" pitchFamily="18" charset="0"/>
              </a:rPr>
              <a:t>Future of mobility </a:t>
            </a:r>
          </a:p>
        </p:txBody>
      </p:sp>
      <p:sp>
        <p:nvSpPr>
          <p:cNvPr id="36" name="Rectangle 32">
            <a:extLst>
              <a:ext uri="{FF2B5EF4-FFF2-40B4-BE49-F238E27FC236}">
                <a16:creationId xmlns:a16="http://schemas.microsoft.com/office/drawing/2014/main" id="{02AA3FBA-01DD-4A4D-8E38-CF720EB59E22}"/>
              </a:ext>
            </a:extLst>
          </p:cNvPr>
          <p:cNvSpPr>
            <a:spLocks noChangeArrowheads="1"/>
          </p:cNvSpPr>
          <p:nvPr/>
        </p:nvSpPr>
        <p:spPr bwMode="auto">
          <a:xfrm>
            <a:off x="6022306" y="3789543"/>
            <a:ext cx="3079828" cy="18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5800">
              <a:lnSpc>
                <a:spcPct val="90000"/>
              </a:lnSpc>
              <a:spcBef>
                <a:spcPts val="750"/>
              </a:spcBef>
              <a:buFont typeface=".AppleSystemUIFont"/>
              <a:buChar char="-"/>
              <a:defRPr sz="1500">
                <a:solidFill>
                  <a:schemeClr val="tx1"/>
                </a:solidFill>
                <a:latin typeface="Calibri" panose="020F0502020204030204" pitchFamily="34" charset="0"/>
              </a:defRPr>
            </a:lvl1pPr>
            <a:lvl2pPr marL="514350" indent="-171450" defTabSz="685800">
              <a:lnSpc>
                <a:spcPct val="90000"/>
              </a:lnSpc>
              <a:spcBef>
                <a:spcPts val="375"/>
              </a:spcBef>
              <a:buFont typeface=".AppleSystemUIFont"/>
              <a:buChar char="-"/>
              <a:defRPr sz="1500">
                <a:solidFill>
                  <a:schemeClr val="tx1"/>
                </a:solidFill>
                <a:latin typeface="Calibri" panose="020F0502020204030204" pitchFamily="34" charset="0"/>
              </a:defRPr>
            </a:lvl2pPr>
            <a:lvl3pPr marL="857250" indent="-171450" defTabSz="685800">
              <a:lnSpc>
                <a:spcPct val="90000"/>
              </a:lnSpc>
              <a:spcBef>
                <a:spcPts val="375"/>
              </a:spcBef>
              <a:buFont typeface=".AppleSystemUIFont"/>
              <a:buChar char="-"/>
              <a:defRPr sz="1300">
                <a:solidFill>
                  <a:schemeClr val="tx1"/>
                </a:solidFill>
                <a:latin typeface="Calibri" panose="020F0502020204030204" pitchFamily="34" charset="0"/>
              </a:defRPr>
            </a:lvl3pPr>
            <a:lvl4pPr marL="1200150" indent="-171450" defTabSz="685800">
              <a:lnSpc>
                <a:spcPct val="90000"/>
              </a:lnSpc>
              <a:spcBef>
                <a:spcPts val="375"/>
              </a:spcBef>
              <a:buFont typeface=".AppleSystemUIFont"/>
              <a:buChar char="-"/>
              <a:defRPr sz="1200">
                <a:solidFill>
                  <a:schemeClr val="tx1"/>
                </a:solidFill>
                <a:latin typeface="Calibri" panose="020F0502020204030204" pitchFamily="34" charset="0"/>
              </a:defRPr>
            </a:lvl4pPr>
            <a:lvl5pPr marL="1543050" indent="-171450" defTabSz="685800">
              <a:lnSpc>
                <a:spcPct val="90000"/>
              </a:lnSpc>
              <a:spcBef>
                <a:spcPts val="375"/>
              </a:spcBef>
              <a:buFont typeface=".AppleSystemUIFont"/>
              <a:buChar char="-"/>
              <a:defRPr sz="12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ppleSystemUIFont"/>
              <a:buChar char="-"/>
              <a:defRPr sz="1200">
                <a:solidFill>
                  <a:schemeClr val="tx1"/>
                </a:solidFill>
                <a:latin typeface="Calibri" panose="020F0502020204030204" pitchFamily="34" charset="0"/>
              </a:defRPr>
            </a:lvl9pPr>
          </a:lstStyle>
          <a:p>
            <a:pPr algn="ctr" defTabSz="914354" fontAlgn="base">
              <a:lnSpc>
                <a:spcPct val="100000"/>
              </a:lnSpc>
              <a:spcBef>
                <a:spcPct val="0"/>
              </a:spcBef>
              <a:spcAft>
                <a:spcPts val="667"/>
              </a:spcAft>
              <a:buNone/>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Faraday battery challenge</a:t>
            </a:r>
          </a:p>
          <a:p>
            <a:pPr algn="ctr" defTabSz="914354" fontAlgn="base">
              <a:lnSpc>
                <a:spcPct val="100000"/>
              </a:lnSpc>
              <a:spcBef>
                <a:spcPct val="0"/>
              </a:spcBef>
              <a:spcAft>
                <a:spcPts val="667"/>
              </a:spcAft>
              <a:buNone/>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Self driving vehicles</a:t>
            </a:r>
          </a:p>
          <a:p>
            <a:pPr algn="ctr" defTabSz="914354" fontAlgn="base">
              <a:lnSpc>
                <a:spcPct val="100000"/>
              </a:lnSpc>
              <a:spcBef>
                <a:spcPct val="0"/>
              </a:spcBef>
              <a:spcAft>
                <a:spcPts val="667"/>
              </a:spcAft>
              <a:buNone/>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National satellite test facility</a:t>
            </a:r>
          </a:p>
          <a:p>
            <a:pPr algn="ctr" defTabSz="914354" fontAlgn="base">
              <a:lnSpc>
                <a:spcPct val="100000"/>
              </a:lnSpc>
              <a:spcBef>
                <a:spcPct val="0"/>
              </a:spcBef>
              <a:spcAft>
                <a:spcPts val="667"/>
              </a:spcAft>
              <a:buNone/>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Robotics for a safer world</a:t>
            </a:r>
          </a:p>
          <a:p>
            <a:pPr algn="ctr" defTabSz="914354" fontAlgn="base">
              <a:lnSpc>
                <a:spcPct val="100000"/>
              </a:lnSpc>
              <a:spcBef>
                <a:spcPct val="0"/>
              </a:spcBef>
              <a:spcAft>
                <a:spcPts val="667"/>
              </a:spcAft>
              <a:buNone/>
              <a:defRPr/>
            </a:pPr>
            <a:r>
              <a:rPr lang="en-GB" altLang="en-US" sz="1467" b="1" dirty="0">
                <a:solidFill>
                  <a:srgbClr val="FEFFFF"/>
                </a:solidFill>
                <a:latin typeface="Calibri Light" panose="020F0302020204030204" pitchFamily="34" charset="0"/>
                <a:ea typeface="MS PGothic" panose="020B0600070205080204" pitchFamily="34" charset="-128"/>
                <a:cs typeface="Calibri Light" panose="020F0302020204030204" pitchFamily="34" charset="0"/>
              </a:rPr>
              <a:t>Future flight </a:t>
            </a:r>
          </a:p>
          <a:p>
            <a:pPr algn="ctr" defTabSz="914354" fontAlgn="base">
              <a:lnSpc>
                <a:spcPct val="100000"/>
              </a:lnSpc>
              <a:spcBef>
                <a:spcPct val="0"/>
              </a:spcBef>
              <a:spcAft>
                <a:spcPts val="667"/>
              </a:spcAft>
              <a:buNone/>
              <a:defRPr/>
            </a:pPr>
            <a:r>
              <a:rPr lang="en-GB" altLang="en-US" sz="1467" b="1" dirty="0">
                <a:solidFill>
                  <a:srgbClr val="FEFFFF"/>
                </a:solidFill>
                <a:latin typeface="Calibri Light" panose="020F0302020204030204" pitchFamily="34" charset="0"/>
                <a:ea typeface="MS PGothic" panose="020B0600070205080204" pitchFamily="34" charset="-128"/>
                <a:cs typeface="Calibri Light" panose="020F0302020204030204" pitchFamily="34" charset="0"/>
              </a:rPr>
              <a:t>Driving the electric revolution</a:t>
            </a:r>
            <a:endPar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endParaRPr>
          </a:p>
        </p:txBody>
      </p:sp>
      <p:pic>
        <p:nvPicPr>
          <p:cNvPr id="37" name="Picture 36">
            <a:extLst>
              <a:ext uri="{FF2B5EF4-FFF2-40B4-BE49-F238E27FC236}">
                <a16:creationId xmlns:a16="http://schemas.microsoft.com/office/drawing/2014/main" id="{3441657B-B605-3645-A960-CD0DE11FFB5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041153" y="1443674"/>
            <a:ext cx="1091337" cy="1036284"/>
          </a:xfrm>
          <a:prstGeom prst="rect">
            <a:avLst/>
          </a:prstGeom>
        </p:spPr>
      </p:pic>
      <p:sp>
        <p:nvSpPr>
          <p:cNvPr id="38" name="Rectangle 8">
            <a:extLst>
              <a:ext uri="{FF2B5EF4-FFF2-40B4-BE49-F238E27FC236}">
                <a16:creationId xmlns:a16="http://schemas.microsoft.com/office/drawing/2014/main" id="{214343B5-2F89-AA4C-A5D5-518EC1083F49}"/>
              </a:ext>
            </a:extLst>
          </p:cNvPr>
          <p:cNvSpPr>
            <a:spLocks noChangeArrowheads="1"/>
          </p:cNvSpPr>
          <p:nvPr/>
        </p:nvSpPr>
        <p:spPr bwMode="auto">
          <a:xfrm>
            <a:off x="8820982" y="2280904"/>
            <a:ext cx="37255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40" eaLnBrk="0" fontAlgn="base" hangingPunct="0">
              <a:spcBef>
                <a:spcPct val="0"/>
              </a:spcBef>
              <a:spcAft>
                <a:spcPct val="0"/>
              </a:spcAft>
              <a:defRPr/>
            </a:pPr>
            <a:r>
              <a:rPr lang="en-US" altLang="en-US" sz="2400" dirty="0">
                <a:solidFill>
                  <a:srgbClr val="FEFFFF"/>
                </a:solidFill>
                <a:latin typeface="Arial" panose="020B0604020202020204" pitchFamily="34" charset="0"/>
                <a:ea typeface="MS PGothic" panose="020B0600070205080204" pitchFamily="34" charset="-128"/>
                <a:cs typeface="Arial" panose="020B0604020202020204" pitchFamily="34" charset="0"/>
              </a:rPr>
              <a:t>Clean growth</a:t>
            </a:r>
          </a:p>
        </p:txBody>
      </p:sp>
      <p:sp>
        <p:nvSpPr>
          <p:cNvPr id="39" name="Rectangle 32">
            <a:extLst>
              <a:ext uri="{FF2B5EF4-FFF2-40B4-BE49-F238E27FC236}">
                <a16:creationId xmlns:a16="http://schemas.microsoft.com/office/drawing/2014/main" id="{A8420632-7CCD-3A41-A0A0-64BBC11D0F86}"/>
              </a:ext>
            </a:extLst>
          </p:cNvPr>
          <p:cNvSpPr>
            <a:spLocks noChangeArrowheads="1"/>
          </p:cNvSpPr>
          <p:nvPr/>
        </p:nvSpPr>
        <p:spPr bwMode="auto">
          <a:xfrm>
            <a:off x="9110067" y="3167150"/>
            <a:ext cx="3077013" cy="2526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40" eaLnBrk="0" fontAlgn="base" hangingPunct="0">
              <a:spcBef>
                <a:spcPct val="0"/>
              </a:spcBef>
              <a:spcAft>
                <a:spcPts val="667"/>
              </a:spcAft>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Prospering from Energy revolution</a:t>
            </a:r>
          </a:p>
          <a:p>
            <a:pPr algn="ctr" defTabSz="1219140" eaLnBrk="0" fontAlgn="base" hangingPunct="0">
              <a:spcBef>
                <a:spcPct val="0"/>
              </a:spcBef>
              <a:spcAft>
                <a:spcPts val="667"/>
              </a:spcAft>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Transforming construction</a:t>
            </a:r>
          </a:p>
          <a:p>
            <a:pPr algn="ctr" defTabSz="1219140" eaLnBrk="0" fontAlgn="base" hangingPunct="0">
              <a:spcBef>
                <a:spcPct val="0"/>
              </a:spcBef>
              <a:spcAft>
                <a:spcPts val="667"/>
              </a:spcAft>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Transforming food production</a:t>
            </a:r>
          </a:p>
          <a:p>
            <a:pPr algn="ctr" defTabSz="1219140" eaLnBrk="0" fontAlgn="base" hangingPunct="0">
              <a:spcBef>
                <a:spcPct val="0"/>
              </a:spcBef>
              <a:spcAft>
                <a:spcPts val="667"/>
              </a:spcAft>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Manufacturing made smarter</a:t>
            </a:r>
          </a:p>
          <a:p>
            <a:pPr algn="ctr" defTabSz="1219140" eaLnBrk="0" fontAlgn="base" hangingPunct="0">
              <a:spcBef>
                <a:spcPct val="0"/>
              </a:spcBef>
              <a:spcAft>
                <a:spcPts val="667"/>
              </a:spcAft>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Smart sustainable plastic packaging</a:t>
            </a:r>
          </a:p>
          <a:p>
            <a:pPr algn="ctr" defTabSz="1219140" eaLnBrk="0" fontAlgn="base" hangingPunct="0">
              <a:spcBef>
                <a:spcPct val="0"/>
              </a:spcBef>
              <a:spcAft>
                <a:spcPts val="667"/>
              </a:spcAft>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Industrial decarbonisation</a:t>
            </a:r>
          </a:p>
          <a:p>
            <a:pPr algn="ctr" defTabSz="1219140" eaLnBrk="0" fontAlgn="base" hangingPunct="0">
              <a:spcBef>
                <a:spcPct val="0"/>
              </a:spcBef>
              <a:spcAft>
                <a:spcPts val="667"/>
              </a:spcAft>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Transforming foundation industries</a:t>
            </a:r>
          </a:p>
          <a:p>
            <a:pPr algn="ctr" defTabSz="1219140" eaLnBrk="0" fontAlgn="base" hangingPunct="0">
              <a:spcBef>
                <a:spcPct val="0"/>
              </a:spcBef>
              <a:spcAft>
                <a:spcPts val="667"/>
              </a:spcAft>
              <a:defRPr/>
            </a:pPr>
            <a:r>
              <a:rPr lang="en-GB" altLang="en-US" sz="1467" b="1" dirty="0">
                <a:solidFill>
                  <a:srgbClr val="FEFFFF"/>
                </a:solidFill>
                <a:latin typeface="Calibri Light" panose="020F0302020204030204" pitchFamily="34" charset="0"/>
                <a:ea typeface="Rockwell Nova Light" panose="02060303020205020403" pitchFamily="18" charset="0"/>
                <a:cs typeface="Calibri Light" panose="020F0302020204030204" pitchFamily="34" charset="0"/>
              </a:rPr>
              <a:t>Low cost nuclear</a:t>
            </a:r>
          </a:p>
        </p:txBody>
      </p:sp>
      <p:pic>
        <p:nvPicPr>
          <p:cNvPr id="40" name="Picture 39">
            <a:extLst>
              <a:ext uri="{FF2B5EF4-FFF2-40B4-BE49-F238E27FC236}">
                <a16:creationId xmlns:a16="http://schemas.microsoft.com/office/drawing/2014/main" id="{BDAE386B-B301-0740-9190-12773F2C0FC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147156" y="1481281"/>
            <a:ext cx="1073152" cy="1019016"/>
          </a:xfrm>
          <a:prstGeom prst="rect">
            <a:avLst/>
          </a:prstGeom>
        </p:spPr>
      </p:pic>
      <p:sp>
        <p:nvSpPr>
          <p:cNvPr id="2" name="Oval 1"/>
          <p:cNvSpPr/>
          <p:nvPr/>
        </p:nvSpPr>
        <p:spPr>
          <a:xfrm>
            <a:off x="6965343" y="4898003"/>
            <a:ext cx="1124121" cy="572494"/>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00706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410F891-310E-F346-B9F3-7DD2B014CEAF}"/>
              </a:ext>
            </a:extLst>
          </p:cNvPr>
          <p:cNvPicPr>
            <a:picLocks noChangeAspect="1"/>
          </p:cNvPicPr>
          <p:nvPr/>
        </p:nvPicPr>
        <p:blipFill>
          <a:blip r:embed="rId3" cstate="screen">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1808" y="1"/>
            <a:ext cx="12188381" cy="6857995"/>
          </a:xfrm>
          <a:prstGeom prst="rect">
            <a:avLst/>
          </a:prstGeom>
        </p:spPr>
      </p:pic>
      <p:sp>
        <p:nvSpPr>
          <p:cNvPr id="4" name="Slide Number Placeholder 3">
            <a:extLst>
              <a:ext uri="{FF2B5EF4-FFF2-40B4-BE49-F238E27FC236}">
                <a16:creationId xmlns:a16="http://schemas.microsoft.com/office/drawing/2014/main" id="{7E741C8D-F60A-3541-ACC3-05D30EF31DA7}"/>
              </a:ext>
            </a:extLst>
          </p:cNvPr>
          <p:cNvSpPr>
            <a:spLocks noGrp="1"/>
          </p:cNvSpPr>
          <p:nvPr>
            <p:ph type="sldNum" sz="quarter" idx="12"/>
          </p:nvPr>
        </p:nvSpPr>
        <p:spPr>
          <a:xfrm>
            <a:off x="9448800" y="6492876"/>
            <a:ext cx="2743200" cy="365125"/>
          </a:xfrm>
          <a:prstGeom prst="rect">
            <a:avLst/>
          </a:prstGeom>
        </p:spPr>
        <p:txBody>
          <a:bodyPr vert="horz" lIns="121920" tIns="60960" rIns="121920" bIns="60960" rtlCol="0" anchor="ctr"/>
          <a:lstStyle>
            <a:defPPr>
              <a:defRPr lang="en-US"/>
            </a:defPPr>
            <a:lvl1pPr marL="0" algn="r" defTabSz="914354" rtl="0" eaLnBrk="1" latinLnBrk="0" hangingPunct="1">
              <a:defRPr sz="1000" kern="1200">
                <a:solidFill>
                  <a:schemeClr val="accent3"/>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fontAlgn="base">
              <a:spcBef>
                <a:spcPct val="0"/>
              </a:spcBef>
              <a:spcAft>
                <a:spcPct val="0"/>
              </a:spcAft>
              <a:defRPr/>
            </a:pPr>
            <a:fld id="{9B300B1C-C1E4-8748-BE64-222004E90874}" type="slidenum">
              <a:rPr lang="en-US">
                <a:solidFill>
                  <a:srgbClr val="4C6172"/>
                </a:solidFill>
                <a:latin typeface="Calibri" panose="020F0502020204030204"/>
              </a:rPr>
              <a:pPr fontAlgn="base">
                <a:spcBef>
                  <a:spcPct val="0"/>
                </a:spcBef>
                <a:spcAft>
                  <a:spcPct val="0"/>
                </a:spcAft>
                <a:defRPr/>
              </a:pPr>
              <a:t>6</a:t>
            </a:fld>
            <a:endParaRPr lang="en-US" dirty="0">
              <a:solidFill>
                <a:srgbClr val="FEFFFF"/>
              </a:solidFill>
              <a:latin typeface="Calibri" panose="020F0502020204030204"/>
            </a:endParaRPr>
          </a:p>
        </p:txBody>
      </p:sp>
      <p:sp>
        <p:nvSpPr>
          <p:cNvPr id="9" name="Title 1">
            <a:extLst>
              <a:ext uri="{FF2B5EF4-FFF2-40B4-BE49-F238E27FC236}">
                <a16:creationId xmlns:a16="http://schemas.microsoft.com/office/drawing/2014/main" id="{99B20B86-2BCB-7D40-97A4-5450A4E5C8E9}"/>
              </a:ext>
            </a:extLst>
          </p:cNvPr>
          <p:cNvSpPr txBox="1">
            <a:spLocks/>
          </p:cNvSpPr>
          <p:nvPr/>
        </p:nvSpPr>
        <p:spPr>
          <a:xfrm>
            <a:off x="624002" y="481296"/>
            <a:ext cx="8019167" cy="984885"/>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175" b="0" i="0" kern="1200">
                <a:solidFill>
                  <a:srgbClr val="5F2167"/>
                </a:solidFill>
                <a:latin typeface="Rockwell Nova Light" charset="0"/>
                <a:ea typeface="Rockwell Nova Light" charset="0"/>
                <a:cs typeface="Rockwell Nova Light" charset="0"/>
              </a:defRPr>
            </a:lvl1pPr>
          </a:lstStyle>
          <a:p>
            <a:pPr defTabSz="914354" fontAlgn="base">
              <a:spcAft>
                <a:spcPct val="0"/>
              </a:spcAft>
              <a:defRPr/>
            </a:pPr>
            <a:r>
              <a:rPr lang="en-GB" sz="4400" b="1" dirty="0">
                <a:solidFill>
                  <a:srgbClr val="FEFFFF"/>
                </a:solidFill>
                <a:latin typeface="Arial" panose="020B0604020202020204" pitchFamily="34" charset="0"/>
                <a:cs typeface="Arial" panose="020B0604020202020204" pitchFamily="34" charset="0"/>
              </a:rPr>
              <a:t>Innovate UK Smart funding</a:t>
            </a:r>
            <a:endParaRPr lang="en-US" sz="4400" b="1" dirty="0">
              <a:solidFill>
                <a:srgbClr val="FEFFFF"/>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03FBDA6F-4934-FD4E-BEA1-52ACCEE75FA7}"/>
              </a:ext>
            </a:extLst>
          </p:cNvPr>
          <p:cNvSpPr/>
          <p:nvPr/>
        </p:nvSpPr>
        <p:spPr>
          <a:xfrm>
            <a:off x="624000" y="2093678"/>
            <a:ext cx="5174400" cy="3747180"/>
          </a:xfrm>
          <a:prstGeom prst="rect">
            <a:avLst/>
          </a:prstGeom>
        </p:spPr>
        <p:txBody>
          <a:bodyPr wrap="square" lIns="0" tIns="0" rIns="0" bIns="0">
            <a:spAutoFit/>
          </a:bodyPr>
          <a:lstStyle/>
          <a:p>
            <a:pPr marL="380981" indent="-380981" defTabSz="1219140" eaLnBrk="0" fontAlgn="base" hangingPunct="0">
              <a:spcBef>
                <a:spcPct val="0"/>
              </a:spcBef>
              <a:spcAft>
                <a:spcPts val="1067"/>
              </a:spcAft>
              <a:buFont typeface="System Font Regular"/>
              <a:buChar char="-"/>
              <a:defRPr/>
            </a:pPr>
            <a:r>
              <a:rPr lang="en-GB" sz="2400" dirty="0">
                <a:solidFill>
                  <a:srgbClr val="FEFFFF"/>
                </a:solidFill>
                <a:latin typeface="Arial" panose="020B0604020202020204" pitchFamily="34" charset="0"/>
                <a:ea typeface="Rockwell Nova Light" charset="0"/>
                <a:cs typeface="Arial" panose="020B0604020202020204" pitchFamily="34" charset="0"/>
              </a:rPr>
              <a:t>enables businesses to apply for grant funding regardless of technical or industrial area of focus</a:t>
            </a:r>
          </a:p>
          <a:p>
            <a:pPr marL="380981" indent="-380981" defTabSz="1219140" eaLnBrk="0" fontAlgn="base" hangingPunct="0">
              <a:spcBef>
                <a:spcPct val="0"/>
              </a:spcBef>
              <a:spcAft>
                <a:spcPts val="1067"/>
              </a:spcAft>
              <a:buFont typeface="System Font Regular"/>
              <a:buChar char="-"/>
              <a:defRPr/>
            </a:pPr>
            <a:r>
              <a:rPr lang="en-GB" sz="2400" dirty="0">
                <a:solidFill>
                  <a:srgbClr val="FEFFFF"/>
                </a:solidFill>
                <a:latin typeface="Arial" panose="020B0604020202020204" pitchFamily="34" charset="0"/>
                <a:ea typeface="Rockwell Nova Light" charset="0"/>
                <a:cs typeface="Arial" panose="020B0604020202020204" pitchFamily="34" charset="0"/>
              </a:rPr>
              <a:t>funding for the best proposals in a competitive application process</a:t>
            </a:r>
          </a:p>
          <a:p>
            <a:pPr marL="380981" indent="-380981" defTabSz="1219140" eaLnBrk="0" fontAlgn="base" hangingPunct="0">
              <a:spcBef>
                <a:spcPct val="0"/>
              </a:spcBef>
              <a:spcAft>
                <a:spcPts val="1067"/>
              </a:spcAft>
              <a:buFont typeface="System Font Regular"/>
              <a:buChar char="-"/>
              <a:defRPr/>
            </a:pPr>
            <a:r>
              <a:rPr lang="en-GB" sz="2400" dirty="0">
                <a:solidFill>
                  <a:srgbClr val="FEFFFF"/>
                </a:solidFill>
                <a:latin typeface="Arial" panose="020B0604020202020204" pitchFamily="34" charset="0"/>
                <a:ea typeface="Rockwell Nova Light" charset="0"/>
                <a:cs typeface="Arial" panose="020B0604020202020204" pitchFamily="34" charset="0"/>
              </a:rPr>
              <a:t>‘Always open’ competitions offering a total of £100 million funding. Latest round closes </a:t>
            </a:r>
            <a:r>
              <a:rPr lang="en-GB" sz="2400">
                <a:solidFill>
                  <a:srgbClr val="FEFFFF"/>
                </a:solidFill>
                <a:latin typeface="Arial" panose="020B0604020202020204" pitchFamily="34" charset="0"/>
                <a:ea typeface="Rockwell Nova Light" charset="0"/>
                <a:cs typeface="Arial" panose="020B0604020202020204" pitchFamily="34" charset="0"/>
              </a:rPr>
              <a:t>27 May.  </a:t>
            </a:r>
            <a:endParaRPr lang="en-GB" sz="2400" dirty="0">
              <a:solidFill>
                <a:srgbClr val="FEFFFF"/>
              </a:solidFill>
              <a:latin typeface="Arial" panose="020B0604020202020204" pitchFamily="34" charset="0"/>
              <a:ea typeface="Rockwell Nova Light" charset="0"/>
              <a:cs typeface="Arial" panose="020B0604020202020204" pitchFamily="34" charset="0"/>
            </a:endParaRPr>
          </a:p>
          <a:p>
            <a:pPr marL="380981" indent="-380981" defTabSz="1219140" eaLnBrk="0" fontAlgn="base" hangingPunct="0">
              <a:spcBef>
                <a:spcPct val="0"/>
              </a:spcBef>
              <a:spcAft>
                <a:spcPts val="1067"/>
              </a:spcAft>
              <a:buFont typeface="Arial" panose="020B0604020202020204" pitchFamily="34" charset="0"/>
              <a:buChar char="•"/>
              <a:defRPr/>
            </a:pPr>
            <a:endParaRPr lang="en-GB" sz="2400" dirty="0">
              <a:solidFill>
                <a:srgbClr val="FEFFFF"/>
              </a:solidFill>
              <a:latin typeface="Arial" panose="020B0604020202020204" pitchFamily="34" charset="0"/>
              <a:ea typeface="Rockwell Nova Light" charset="0"/>
              <a:cs typeface="Arial" panose="020B0604020202020204" pitchFamily="34" charset="0"/>
            </a:endParaRPr>
          </a:p>
        </p:txBody>
      </p:sp>
      <p:sp>
        <p:nvSpPr>
          <p:cNvPr id="7" name="Rectangle 6">
            <a:extLst>
              <a:ext uri="{FF2B5EF4-FFF2-40B4-BE49-F238E27FC236}">
                <a16:creationId xmlns:a16="http://schemas.microsoft.com/office/drawing/2014/main" id="{BD8F7D49-58FC-1D45-876E-B974581A0BB3}"/>
              </a:ext>
            </a:extLst>
          </p:cNvPr>
          <p:cNvSpPr/>
          <p:nvPr/>
        </p:nvSpPr>
        <p:spPr>
          <a:xfrm>
            <a:off x="624001" y="1210555"/>
            <a:ext cx="5095705" cy="328231"/>
          </a:xfrm>
          <a:prstGeom prst="rect">
            <a:avLst/>
          </a:prstGeom>
        </p:spPr>
        <p:txBody>
          <a:bodyPr wrap="square" lIns="0" tIns="0" rIns="0" bIns="0">
            <a:spAutoFit/>
          </a:bodyPr>
          <a:lstStyle/>
          <a:p>
            <a:pPr defTabSz="1219140" eaLnBrk="0" fontAlgn="base" hangingPunct="0">
              <a:spcBef>
                <a:spcPct val="0"/>
              </a:spcBef>
              <a:spcAft>
                <a:spcPct val="0"/>
              </a:spcAft>
              <a:defRPr/>
            </a:pPr>
            <a:r>
              <a:rPr lang="en-GB" sz="2133" dirty="0">
                <a:solidFill>
                  <a:srgbClr val="FEFFFF"/>
                </a:solidFill>
                <a:latin typeface="Arial" panose="020B0604020202020204" pitchFamily="34" charset="0"/>
                <a:ea typeface="Rockwell Nova Light" charset="0"/>
                <a:cs typeface="Arial" panose="020B0604020202020204" pitchFamily="34" charset="0"/>
              </a:rPr>
              <a:t>For businesses in any sector</a:t>
            </a:r>
            <a:endParaRPr lang="en-US" sz="2133" dirty="0">
              <a:solidFill>
                <a:srgbClr val="FEFFFF"/>
              </a:solidFill>
              <a:latin typeface="Arial" panose="020B0604020202020204" pitchFamily="34" charset="0"/>
              <a:ea typeface="Rockwell Nova Light" charset="0"/>
              <a:cs typeface="Arial" panose="020B0604020202020204" pitchFamily="34" charset="0"/>
            </a:endParaRPr>
          </a:p>
        </p:txBody>
      </p:sp>
      <p:sp>
        <p:nvSpPr>
          <p:cNvPr id="11" name="Content Placeholder 2">
            <a:extLst>
              <a:ext uri="{FF2B5EF4-FFF2-40B4-BE49-F238E27FC236}">
                <a16:creationId xmlns:a16="http://schemas.microsoft.com/office/drawing/2014/main" id="{D879A7F5-F4EB-6B41-BB29-0EFA4D40B7CF}"/>
              </a:ext>
            </a:extLst>
          </p:cNvPr>
          <p:cNvSpPr txBox="1">
            <a:spLocks/>
          </p:cNvSpPr>
          <p:nvPr/>
        </p:nvSpPr>
        <p:spPr>
          <a:xfrm>
            <a:off x="8979949" y="6253411"/>
            <a:ext cx="3206696" cy="640887"/>
          </a:xfrm>
          <a:prstGeom prst="rect">
            <a:avLst/>
          </a:prstGeom>
          <a:solidFill>
            <a:schemeClr val="accent3">
              <a:lumMod val="60000"/>
              <a:lumOff val="40000"/>
            </a:schemeClr>
          </a:solidFill>
          <a:ln>
            <a:noFill/>
          </a:ln>
        </p:spPr>
        <p:txBody>
          <a:bodyPr vert="horz" lIns="240000" tIns="120000" rIns="120000" bIns="120000" rtlCol="0" anchor="ctr">
            <a:normAutofit/>
          </a:bodyPr>
          <a:lstStyle>
            <a:lvl1pPr marL="171450" indent="-171450" algn="l" defTabSz="685800" rtl="0" eaLnBrk="1" latinLnBrk="0" hangingPunct="1">
              <a:lnSpc>
                <a:spcPct val="90000"/>
              </a:lnSpc>
              <a:spcBef>
                <a:spcPts val="750"/>
              </a:spcBef>
              <a:buFont typeface=".AppleSystemUIFont" charset="-120"/>
              <a:buChar char="-"/>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ppleSystemUIFont" charset="-12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ppleSystemUIFont" charset="-12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ppleSystemUIFont" charset="-12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ppleSystemUIFont" charset="-12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4354" fontAlgn="base">
              <a:spcBef>
                <a:spcPts val="1000"/>
              </a:spcBef>
              <a:spcAft>
                <a:spcPct val="0"/>
              </a:spcAft>
              <a:buNone/>
              <a:defRPr/>
            </a:pPr>
            <a:r>
              <a:rPr lang="en-GB" sz="1600" b="1" dirty="0">
                <a:solidFill>
                  <a:srgbClr val="626262"/>
                </a:solidFill>
                <a:latin typeface="Calibri Light" panose="020F0302020204030204"/>
              </a:rPr>
              <a:t>Paul Holt, founder, Photocentric</a:t>
            </a:r>
            <a:endParaRPr lang="en-US" sz="1600" dirty="0">
              <a:solidFill>
                <a:srgbClr val="626262"/>
              </a:solidFill>
              <a:latin typeface="Calibri Light" panose="020F0302020204030204"/>
            </a:endParaRPr>
          </a:p>
        </p:txBody>
      </p:sp>
      <p:pic>
        <p:nvPicPr>
          <p:cNvPr id="12" name="Picture 11">
            <a:extLst>
              <a:ext uri="{FF2B5EF4-FFF2-40B4-BE49-F238E27FC236}">
                <a16:creationId xmlns:a16="http://schemas.microsoft.com/office/drawing/2014/main" id="{4C4F0284-04A3-4029-9902-55747FFA56F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5941" y="5802309"/>
            <a:ext cx="1680357" cy="539751"/>
          </a:xfrm>
          <a:prstGeom prst="rect">
            <a:avLst/>
          </a:prstGeom>
        </p:spPr>
      </p:pic>
    </p:spTree>
    <p:extLst>
      <p:ext uri="{BB962C8B-B14F-4D97-AF65-F5344CB8AC3E}">
        <p14:creationId xmlns:p14="http://schemas.microsoft.com/office/powerpoint/2010/main" val="2220441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7B54F19-1212-9345-95FF-9D2815FD6E96}"/>
              </a:ext>
            </a:extLst>
          </p:cNvPr>
          <p:cNvSpPr txBox="1"/>
          <p:nvPr/>
        </p:nvSpPr>
        <p:spPr>
          <a:xfrm>
            <a:off x="403341" y="345183"/>
            <a:ext cx="11145459" cy="584775"/>
          </a:xfrm>
          <a:prstGeom prst="rect">
            <a:avLst/>
          </a:prstGeom>
          <a:noFill/>
        </p:spPr>
        <p:txBody>
          <a:bodyPr wrap="square" rtlCol="0" anchor="t">
            <a:spAutoFit/>
          </a:bodyPr>
          <a:lstStyle/>
          <a:p>
            <a:pPr lvl="0"/>
            <a:r>
              <a:rPr lang="en-GB" sz="3200" b="1" dirty="0">
                <a:latin typeface="Arial" panose="020B0604020202020204" pitchFamily="34" charset="0"/>
                <a:cs typeface="Arial" panose="020B0604020202020204" pitchFamily="34" charset="0"/>
              </a:rPr>
              <a:t>Some tips and tricks</a:t>
            </a:r>
            <a:endParaRPr kumimoji="0" lang="en-GB" sz="3200" b="1" i="0" u="none" strike="noStrike" kern="1200" cap="none" spc="-151" normalizeH="0" baseline="0" noProof="0" dirty="0">
              <a:ln>
                <a:noFill/>
              </a:ln>
              <a:solidFill>
                <a:srgbClr val="2E2D62"/>
              </a:solidFill>
              <a:effectLst/>
              <a:uLnTx/>
              <a:uFillTx/>
              <a:latin typeface="Arial" panose="020B0604020202020204" pitchFamily="34" charset="0"/>
              <a:ea typeface="+mn-ea"/>
              <a:cs typeface="Arial" panose="020B0604020202020204" pitchFamily="34" charset="0"/>
            </a:endParaRPr>
          </a:p>
        </p:txBody>
      </p:sp>
      <p:sp>
        <p:nvSpPr>
          <p:cNvPr id="12" name="Text Placeholder 1">
            <a:extLst>
              <a:ext uri="{FF2B5EF4-FFF2-40B4-BE49-F238E27FC236}">
                <a16:creationId xmlns:a16="http://schemas.microsoft.com/office/drawing/2014/main" id="{81E974E1-4547-BE4B-A0CD-C8D621972C7F}"/>
              </a:ext>
            </a:extLst>
          </p:cNvPr>
          <p:cNvSpPr txBox="1">
            <a:spLocks/>
          </p:cNvSpPr>
          <p:nvPr/>
        </p:nvSpPr>
        <p:spPr>
          <a:xfrm>
            <a:off x="323528" y="1202879"/>
            <a:ext cx="11548174" cy="359175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en-US" sz="2400" dirty="0"/>
              <a:t>Use the </a:t>
            </a:r>
            <a:r>
              <a:rPr lang="en-GB" altLang="en-US" sz="2400" dirty="0">
                <a:hlinkClick r:id="rId2"/>
              </a:rPr>
              <a:t>Knowledge Transfer Network (KTN)</a:t>
            </a:r>
            <a:r>
              <a:rPr lang="en-GB" altLang="en-US" sz="2400" dirty="0"/>
              <a:t> and other fora, to help build your network and connections</a:t>
            </a:r>
          </a:p>
          <a:p>
            <a:r>
              <a:rPr lang="en-GB" altLang="en-US" sz="2400" dirty="0"/>
              <a:t>Sign up to here more information about </a:t>
            </a:r>
            <a:r>
              <a:rPr lang="en-GB" altLang="en-US" sz="2400" dirty="0">
                <a:hlinkClick r:id="rId3"/>
              </a:rPr>
              <a:t>Innovate UK</a:t>
            </a:r>
            <a:r>
              <a:rPr lang="en-GB" altLang="en-US" sz="2400" dirty="0"/>
              <a:t>  opportunities</a:t>
            </a:r>
          </a:p>
          <a:p>
            <a:r>
              <a:rPr lang="en-GB" altLang="en-US" sz="2400" dirty="0"/>
              <a:t>Check out international partnering and business support offered by </a:t>
            </a:r>
            <a:r>
              <a:rPr lang="en-GB" altLang="en-US" sz="2400" dirty="0">
                <a:hlinkClick r:id="rId4"/>
              </a:rPr>
              <a:t>EEN</a:t>
            </a:r>
            <a:r>
              <a:rPr lang="en-GB" altLang="en-US" sz="2400" dirty="0"/>
              <a:t>   </a:t>
            </a:r>
          </a:p>
          <a:p>
            <a:r>
              <a:rPr lang="en-GB" altLang="en-US" sz="2400" dirty="0"/>
              <a:t>Challenges and competitions often look for different perspectives and new approaches</a:t>
            </a:r>
          </a:p>
          <a:p>
            <a:r>
              <a:rPr lang="en-GB" altLang="en-US" sz="2400" dirty="0"/>
              <a:t>Think about what you and your partners can do to address the scope and challenge</a:t>
            </a:r>
          </a:p>
          <a:p>
            <a:r>
              <a:rPr lang="en-GB" altLang="en-US" sz="2400" dirty="0"/>
              <a:t>Consider how this can help connect you with future suppliers and customers</a:t>
            </a:r>
          </a:p>
          <a:p>
            <a:r>
              <a:rPr lang="en-GB" altLang="en-US" sz="2400" dirty="0"/>
              <a:t>The time the call closes can vary so check the exact time and remember BST vs GMT!</a:t>
            </a:r>
          </a:p>
          <a:p>
            <a:endParaRPr lang="en-GB" altLang="en-US" sz="2400" dirty="0"/>
          </a:p>
          <a:p>
            <a:endParaRPr lang="en-GB" altLang="en-US" sz="2400" dirty="0"/>
          </a:p>
        </p:txBody>
      </p:sp>
    </p:spTree>
    <p:extLst>
      <p:ext uri="{BB962C8B-B14F-4D97-AF65-F5344CB8AC3E}">
        <p14:creationId xmlns:p14="http://schemas.microsoft.com/office/powerpoint/2010/main" val="3896113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0C8BCE3-7BF5-244B-ABC5-1CC57CE8ADDB}"/>
              </a:ext>
            </a:extLst>
          </p:cNvPr>
          <p:cNvSpPr/>
          <p:nvPr/>
        </p:nvSpPr>
        <p:spPr>
          <a:xfrm>
            <a:off x="973971" y="5904254"/>
            <a:ext cx="1633998" cy="338554"/>
          </a:xfrm>
          <a:prstGeom prst="rect">
            <a:avLst/>
          </a:prstGeom>
        </p:spPr>
        <p:txBody>
          <a:bodyPr wrap="square">
            <a:spAutoFit/>
          </a:bodyPr>
          <a:lstStyle/>
          <a:p>
            <a:r>
              <a:rPr lang="en-GB" sz="1600" dirty="0">
                <a:solidFill>
                  <a:srgbClr val="2E2D62"/>
                </a:solidFill>
                <a:latin typeface="Arial" panose="020B0604020202020204" pitchFamily="34" charset="0"/>
                <a:cs typeface="Arial" panose="020B0604020202020204" pitchFamily="34" charset="0"/>
              </a:rPr>
              <a:t>@</a:t>
            </a:r>
            <a:r>
              <a:rPr lang="en-GB" sz="1600" dirty="0" err="1">
                <a:solidFill>
                  <a:srgbClr val="2E2D62"/>
                </a:solidFill>
                <a:latin typeface="Arial" panose="020B0604020202020204" pitchFamily="34" charset="0"/>
                <a:cs typeface="Arial" panose="020B0604020202020204" pitchFamily="34" charset="0"/>
              </a:rPr>
              <a:t>InnovateUK</a:t>
            </a:r>
            <a:endParaRPr lang="en-GB" sz="1600" dirty="0">
              <a:solidFill>
                <a:srgbClr val="2E2D62"/>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BAC3E187-FC47-6646-A5A3-38BEA5BF97F3}"/>
              </a:ext>
            </a:extLst>
          </p:cNvPr>
          <p:cNvSpPr/>
          <p:nvPr/>
        </p:nvSpPr>
        <p:spPr>
          <a:xfrm>
            <a:off x="4909506" y="5904254"/>
            <a:ext cx="2801861" cy="338554"/>
          </a:xfrm>
          <a:prstGeom prst="rect">
            <a:avLst/>
          </a:prstGeom>
        </p:spPr>
        <p:txBody>
          <a:bodyPr wrap="square">
            <a:spAutoFit/>
          </a:bodyPr>
          <a:lstStyle/>
          <a:p>
            <a:r>
              <a:rPr lang="en-GB" sz="1600" dirty="0">
                <a:solidFill>
                  <a:srgbClr val="2E2D62"/>
                </a:solidFill>
                <a:latin typeface="Arial" panose="020B0604020202020204" pitchFamily="34" charset="0"/>
                <a:cs typeface="Arial" panose="020B0604020202020204" pitchFamily="34" charset="0"/>
              </a:rPr>
              <a:t>Innovate UK</a:t>
            </a:r>
          </a:p>
        </p:txBody>
      </p:sp>
      <p:pic>
        <p:nvPicPr>
          <p:cNvPr id="18" name="Picture 17">
            <a:extLst>
              <a:ext uri="{FF2B5EF4-FFF2-40B4-BE49-F238E27FC236}">
                <a16:creationId xmlns:a16="http://schemas.microsoft.com/office/drawing/2014/main" id="{7F25C28B-6C92-F94C-81EC-CBF349C8486A}"/>
              </a:ext>
            </a:extLst>
          </p:cNvPr>
          <p:cNvPicPr>
            <a:picLocks noChangeAspect="1"/>
          </p:cNvPicPr>
          <p:nvPr/>
        </p:nvPicPr>
        <p:blipFill>
          <a:blip r:embed="rId4"/>
          <a:stretch>
            <a:fillRect/>
          </a:stretch>
        </p:blipFill>
        <p:spPr>
          <a:xfrm>
            <a:off x="515939" y="5868508"/>
            <a:ext cx="444002" cy="437275"/>
          </a:xfrm>
          <a:prstGeom prst="rect">
            <a:avLst/>
          </a:prstGeom>
        </p:spPr>
      </p:pic>
      <p:pic>
        <p:nvPicPr>
          <p:cNvPr id="10" name="Picture 9">
            <a:extLst>
              <a:ext uri="{FF2B5EF4-FFF2-40B4-BE49-F238E27FC236}">
                <a16:creationId xmlns:a16="http://schemas.microsoft.com/office/drawing/2014/main" id="{DE3B253F-9105-E440-B2D4-8E0F9E938F1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5939" y="412403"/>
            <a:ext cx="3051993" cy="978941"/>
          </a:xfrm>
          <a:prstGeom prst="rect">
            <a:avLst/>
          </a:prstGeom>
        </p:spPr>
      </p:pic>
      <p:pic>
        <p:nvPicPr>
          <p:cNvPr id="17" name="Picture 16">
            <a:extLst>
              <a:ext uri="{FF2B5EF4-FFF2-40B4-BE49-F238E27FC236}">
                <a16:creationId xmlns:a16="http://schemas.microsoft.com/office/drawing/2014/main" id="{81113088-3ED1-2D41-9DCB-1D69811DBCA8}"/>
              </a:ext>
            </a:extLst>
          </p:cNvPr>
          <p:cNvPicPr>
            <a:picLocks noChangeAspect="1"/>
          </p:cNvPicPr>
          <p:nvPr/>
        </p:nvPicPr>
        <p:blipFill>
          <a:blip r:embed="rId6"/>
          <a:stretch>
            <a:fillRect/>
          </a:stretch>
        </p:blipFill>
        <p:spPr>
          <a:xfrm>
            <a:off x="4451475" y="5865567"/>
            <a:ext cx="440215" cy="440215"/>
          </a:xfrm>
          <a:prstGeom prst="rect">
            <a:avLst/>
          </a:prstGeom>
        </p:spPr>
      </p:pic>
      <p:sp>
        <p:nvSpPr>
          <p:cNvPr id="12" name="Rectangle 11">
            <a:extLst>
              <a:ext uri="{FF2B5EF4-FFF2-40B4-BE49-F238E27FC236}">
                <a16:creationId xmlns:a16="http://schemas.microsoft.com/office/drawing/2014/main" id="{2BF90D89-5C57-C94B-98BB-AF6503ECE235}"/>
              </a:ext>
            </a:extLst>
          </p:cNvPr>
          <p:cNvSpPr/>
          <p:nvPr/>
        </p:nvSpPr>
        <p:spPr>
          <a:xfrm>
            <a:off x="3007765" y="5904254"/>
            <a:ext cx="1300880" cy="338554"/>
          </a:xfrm>
          <a:prstGeom prst="rect">
            <a:avLst/>
          </a:prstGeom>
        </p:spPr>
        <p:txBody>
          <a:bodyPr wrap="square">
            <a:spAutoFit/>
          </a:bodyPr>
          <a:lstStyle/>
          <a:p>
            <a:r>
              <a:rPr lang="en-GB" sz="1600" dirty="0">
                <a:solidFill>
                  <a:srgbClr val="2E2D62"/>
                </a:solidFill>
                <a:latin typeface="Arial" panose="020B0604020202020204" pitchFamily="34" charset="0"/>
                <a:cs typeface="Arial" panose="020B0604020202020204" pitchFamily="34" charset="0"/>
              </a:rPr>
              <a:t>Innovate UK</a:t>
            </a:r>
          </a:p>
        </p:txBody>
      </p:sp>
      <p:pic>
        <p:nvPicPr>
          <p:cNvPr id="13" name="Picture 12">
            <a:extLst>
              <a:ext uri="{FF2B5EF4-FFF2-40B4-BE49-F238E27FC236}">
                <a16:creationId xmlns:a16="http://schemas.microsoft.com/office/drawing/2014/main" id="{59B353B9-07B1-9849-9182-489F73437500}"/>
              </a:ext>
            </a:extLst>
          </p:cNvPr>
          <p:cNvPicPr>
            <a:picLocks noChangeAspect="1"/>
          </p:cNvPicPr>
          <p:nvPr/>
        </p:nvPicPr>
        <p:blipFill>
          <a:blip r:embed="rId7"/>
          <a:stretch>
            <a:fillRect/>
          </a:stretch>
        </p:blipFill>
        <p:spPr>
          <a:xfrm>
            <a:off x="2563950" y="5865567"/>
            <a:ext cx="440215" cy="440215"/>
          </a:xfrm>
          <a:prstGeom prst="rect">
            <a:avLst/>
          </a:prstGeom>
        </p:spPr>
      </p:pic>
      <p:pic>
        <p:nvPicPr>
          <p:cNvPr id="4" name="Picture 3">
            <a:extLst>
              <a:ext uri="{FF2B5EF4-FFF2-40B4-BE49-F238E27FC236}">
                <a16:creationId xmlns:a16="http://schemas.microsoft.com/office/drawing/2014/main" id="{2C6E85A0-ED3C-D746-8815-53FFABF08B59}"/>
              </a:ext>
            </a:extLst>
          </p:cNvPr>
          <p:cNvPicPr>
            <a:picLocks noChangeAspect="1"/>
          </p:cNvPicPr>
          <p:nvPr/>
        </p:nvPicPr>
        <p:blipFill>
          <a:blip r:embed="rId8"/>
          <a:stretch>
            <a:fillRect/>
          </a:stretch>
        </p:blipFill>
        <p:spPr>
          <a:xfrm>
            <a:off x="1379538" y="2813050"/>
            <a:ext cx="7442200" cy="1231900"/>
          </a:xfrm>
          <a:prstGeom prst="rect">
            <a:avLst/>
          </a:prstGeom>
        </p:spPr>
      </p:pic>
    </p:spTree>
    <p:extLst>
      <p:ext uri="{BB962C8B-B14F-4D97-AF65-F5344CB8AC3E}">
        <p14:creationId xmlns:p14="http://schemas.microsoft.com/office/powerpoint/2010/main" val="282730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8FB8EE-4252-E84E-8C3D-1BE5D2B5DC11}"/>
              </a:ext>
            </a:extLst>
          </p:cNvPr>
          <p:cNvPicPr>
            <a:picLocks noChangeAspect="1"/>
          </p:cNvPicPr>
          <p:nvPr/>
        </p:nvPicPr>
        <p:blipFill>
          <a:blip r:embed="rId3">
            <a:duotone>
              <a:schemeClr val="accent4">
                <a:shade val="45000"/>
                <a:satMod val="135000"/>
              </a:schemeClr>
              <a:prstClr val="white"/>
            </a:duotone>
          </a:blip>
          <a:stretch>
            <a:fillRect/>
          </a:stretch>
        </p:blipFill>
        <p:spPr>
          <a:xfrm>
            <a:off x="1017" y="-6405"/>
            <a:ext cx="12192000" cy="6858000"/>
          </a:xfrm>
          <a:prstGeom prst="rect">
            <a:avLst/>
          </a:prstGeom>
        </p:spPr>
      </p:pic>
      <p:sp>
        <p:nvSpPr>
          <p:cNvPr id="3" name="TextBox 2"/>
          <p:cNvSpPr txBox="1"/>
          <p:nvPr/>
        </p:nvSpPr>
        <p:spPr>
          <a:xfrm>
            <a:off x="568760" y="1618091"/>
            <a:ext cx="2461604" cy="3046988"/>
          </a:xfrm>
          <a:prstGeom prst="rect">
            <a:avLst/>
          </a:prstGeom>
          <a:noFill/>
        </p:spPr>
        <p:txBody>
          <a:bodyPr wrap="square" lIns="0" rIns="0" rtlCol="0">
            <a:spAutoFit/>
          </a:bodyPr>
          <a:lstStyle/>
          <a:p>
            <a:r>
              <a:rPr lang="en-US" sz="2400" dirty="0">
                <a:solidFill>
                  <a:srgbClr val="FFFFFF"/>
                </a:solidFill>
                <a:latin typeface="Calibri Light" panose="020F0302020204030204" pitchFamily="34" charset="0"/>
                <a:cs typeface="Calibri Light" panose="020F0302020204030204" pitchFamily="34" charset="0"/>
              </a:rPr>
              <a:t>Innovate UK funding supports businesses working across the UK. </a:t>
            </a:r>
          </a:p>
          <a:p>
            <a:endParaRPr lang="en-US" sz="2400" dirty="0">
              <a:solidFill>
                <a:srgbClr val="FFFFFF"/>
              </a:solidFill>
              <a:latin typeface="Calibri Light" panose="020F0302020204030204" pitchFamily="34" charset="0"/>
              <a:cs typeface="Calibri Light" panose="020F0302020204030204" pitchFamily="34" charset="0"/>
            </a:endParaRPr>
          </a:p>
          <a:p>
            <a:r>
              <a:rPr lang="en-US" sz="2400" dirty="0">
                <a:solidFill>
                  <a:srgbClr val="FFFFFF"/>
                </a:solidFill>
                <a:latin typeface="Calibri Light" panose="020F0302020204030204" pitchFamily="34" charset="0"/>
                <a:cs typeface="Calibri Light" panose="020F0302020204030204" pitchFamily="34" charset="0"/>
              </a:rPr>
              <a:t>Government R&amp;D strategy in preparation</a:t>
            </a:r>
          </a:p>
        </p:txBody>
      </p:sp>
      <p:grpSp>
        <p:nvGrpSpPr>
          <p:cNvPr id="89" name="Group 88">
            <a:extLst>
              <a:ext uri="{FF2B5EF4-FFF2-40B4-BE49-F238E27FC236}">
                <a16:creationId xmlns:a16="http://schemas.microsoft.com/office/drawing/2014/main" id="{9B8E1E83-37A4-694A-B0EC-8FEB240D6EBD}"/>
              </a:ext>
            </a:extLst>
          </p:cNvPr>
          <p:cNvGrpSpPr/>
          <p:nvPr/>
        </p:nvGrpSpPr>
        <p:grpSpPr>
          <a:xfrm>
            <a:off x="4692373" y="2886797"/>
            <a:ext cx="2285884" cy="543867"/>
            <a:chOff x="3241802" y="1580326"/>
            <a:chExt cx="1714413" cy="407900"/>
          </a:xfrm>
          <a:solidFill>
            <a:srgbClr val="BE2BBB"/>
          </a:solidFill>
        </p:grpSpPr>
        <p:grpSp>
          <p:nvGrpSpPr>
            <p:cNvPr id="25" name="Group 24">
              <a:extLst>
                <a:ext uri="{FF2B5EF4-FFF2-40B4-BE49-F238E27FC236}">
                  <a16:creationId xmlns:a16="http://schemas.microsoft.com/office/drawing/2014/main" id="{56B2DA73-C095-0545-A75E-8005C5E34C43}"/>
                </a:ext>
              </a:extLst>
            </p:cNvPr>
            <p:cNvGrpSpPr/>
            <p:nvPr/>
          </p:nvGrpSpPr>
          <p:grpSpPr>
            <a:xfrm>
              <a:off x="4457645" y="1668670"/>
              <a:ext cx="498570" cy="210469"/>
              <a:chOff x="4457645" y="1668670"/>
              <a:chExt cx="498570" cy="210469"/>
            </a:xfrm>
            <a:grpFill/>
          </p:grpSpPr>
          <p:sp>
            <p:nvSpPr>
              <p:cNvPr id="23" name="Oval 22"/>
              <p:cNvSpPr/>
              <p:nvPr/>
            </p:nvSpPr>
            <p:spPr>
              <a:xfrm>
                <a:off x="4745746" y="1668670"/>
                <a:ext cx="210469" cy="2104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63" name="Straight Connector 62"/>
              <p:cNvCxnSpPr>
                <a:cxnSpLocks/>
              </p:cNvCxnSpPr>
              <p:nvPr/>
            </p:nvCxnSpPr>
            <p:spPr>
              <a:xfrm>
                <a:off x="4457645" y="1773904"/>
                <a:ext cx="288101" cy="0"/>
              </a:xfrm>
              <a:prstGeom prst="line">
                <a:avLst/>
              </a:prstGeom>
              <a:grpFill/>
              <a:ln w="15875">
                <a:solidFill>
                  <a:srgbClr val="BE2BBB"/>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3241802" y="1580326"/>
              <a:ext cx="1338355" cy="407900"/>
            </a:xfrm>
            <a:prstGeom prst="rect">
              <a:avLst/>
            </a:prstGeom>
            <a:grpFill/>
          </p:spPr>
          <p:txBody>
            <a:bodyPr wrap="square" rtlCol="0" anchor="ctr">
              <a:spAutoFit/>
            </a:bodyPr>
            <a:lstStyle/>
            <a:p>
              <a:pPr algn="ctr"/>
              <a:r>
                <a:rPr lang="en-US" sz="1467" b="1" dirty="0">
                  <a:solidFill>
                    <a:srgbClr val="FFFFFF"/>
                  </a:solidFill>
                </a:rPr>
                <a:t>Northern Ireland</a:t>
              </a:r>
            </a:p>
            <a:p>
              <a:pPr algn="ctr"/>
              <a:r>
                <a:rPr lang="en-US" sz="1467" dirty="0">
                  <a:solidFill>
                    <a:srgbClr val="FFFFFF"/>
                  </a:solidFill>
                </a:rPr>
                <a:t>Lorraine Acheson</a:t>
              </a:r>
            </a:p>
          </p:txBody>
        </p:sp>
      </p:grpSp>
      <p:grpSp>
        <p:nvGrpSpPr>
          <p:cNvPr id="90" name="Group 89">
            <a:extLst>
              <a:ext uri="{FF2B5EF4-FFF2-40B4-BE49-F238E27FC236}">
                <a16:creationId xmlns:a16="http://schemas.microsoft.com/office/drawing/2014/main" id="{DF4651C9-8E4C-0B4D-8127-AC6195B3647E}"/>
              </a:ext>
            </a:extLst>
          </p:cNvPr>
          <p:cNvGrpSpPr/>
          <p:nvPr/>
        </p:nvGrpSpPr>
        <p:grpSpPr>
          <a:xfrm>
            <a:off x="5935887" y="1495595"/>
            <a:ext cx="2366695" cy="543867"/>
            <a:chOff x="4329780" y="322755"/>
            <a:chExt cx="1775021" cy="407900"/>
          </a:xfrm>
          <a:solidFill>
            <a:srgbClr val="BE2BBB"/>
          </a:solidFill>
        </p:grpSpPr>
        <p:grpSp>
          <p:nvGrpSpPr>
            <p:cNvPr id="29" name="Group 28">
              <a:extLst>
                <a:ext uri="{FF2B5EF4-FFF2-40B4-BE49-F238E27FC236}">
                  <a16:creationId xmlns:a16="http://schemas.microsoft.com/office/drawing/2014/main" id="{40104AFE-4DA6-BC4E-A78A-CE828CE38741}"/>
                </a:ext>
              </a:extLst>
            </p:cNvPr>
            <p:cNvGrpSpPr/>
            <p:nvPr/>
          </p:nvGrpSpPr>
          <p:grpSpPr>
            <a:xfrm rot="10800000">
              <a:off x="4997653" y="426445"/>
              <a:ext cx="1107148" cy="210469"/>
              <a:chOff x="5247118" y="470736"/>
              <a:chExt cx="1107148" cy="210469"/>
            </a:xfrm>
            <a:grpFill/>
          </p:grpSpPr>
          <p:sp>
            <p:nvSpPr>
              <p:cNvPr id="22" name="Oval 21"/>
              <p:cNvSpPr/>
              <p:nvPr/>
            </p:nvSpPr>
            <p:spPr>
              <a:xfrm>
                <a:off x="5247118" y="470736"/>
                <a:ext cx="210469" cy="2104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37" name="Straight Connector 36"/>
              <p:cNvCxnSpPr/>
              <p:nvPr/>
            </p:nvCxnSpPr>
            <p:spPr>
              <a:xfrm>
                <a:off x="5269744" y="573941"/>
                <a:ext cx="1084522" cy="4059"/>
              </a:xfrm>
              <a:prstGeom prst="line">
                <a:avLst/>
              </a:prstGeom>
              <a:grpFill/>
              <a:ln w="15875">
                <a:solidFill>
                  <a:srgbClr val="BE2BBB"/>
                </a:solidFill>
              </a:ln>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4329780" y="322755"/>
              <a:ext cx="886063" cy="407900"/>
            </a:xfrm>
            <a:prstGeom prst="rect">
              <a:avLst/>
            </a:prstGeom>
            <a:grpFill/>
          </p:spPr>
          <p:txBody>
            <a:bodyPr wrap="square" rtlCol="0" anchor="ctr">
              <a:spAutoFit/>
            </a:bodyPr>
            <a:lstStyle/>
            <a:p>
              <a:pPr algn="ctr"/>
              <a:r>
                <a:rPr lang="en-US" sz="1467" b="1" dirty="0">
                  <a:solidFill>
                    <a:srgbClr val="FFFFFF"/>
                  </a:solidFill>
                </a:rPr>
                <a:t>Scotland</a:t>
              </a:r>
              <a:r>
                <a:rPr lang="en-US" sz="1467" dirty="0">
                  <a:solidFill>
                    <a:srgbClr val="FFFFFF"/>
                  </a:solidFill>
                </a:rPr>
                <a:t> Bob Martin</a:t>
              </a:r>
            </a:p>
          </p:txBody>
        </p:sp>
      </p:grpSp>
      <p:grpSp>
        <p:nvGrpSpPr>
          <p:cNvPr id="7" name="Group 6">
            <a:extLst>
              <a:ext uri="{FF2B5EF4-FFF2-40B4-BE49-F238E27FC236}">
                <a16:creationId xmlns:a16="http://schemas.microsoft.com/office/drawing/2014/main" id="{9373D612-C78A-284D-9936-5F3D5C04CF66}"/>
              </a:ext>
            </a:extLst>
          </p:cNvPr>
          <p:cNvGrpSpPr/>
          <p:nvPr/>
        </p:nvGrpSpPr>
        <p:grpSpPr>
          <a:xfrm>
            <a:off x="6534894" y="4164751"/>
            <a:ext cx="2312809" cy="715506"/>
            <a:chOff x="4715350" y="2836994"/>
            <a:chExt cx="1734607" cy="536629"/>
          </a:xfrm>
        </p:grpSpPr>
        <p:grpSp>
          <p:nvGrpSpPr>
            <p:cNvPr id="33" name="Group 32">
              <a:extLst>
                <a:ext uri="{FF2B5EF4-FFF2-40B4-BE49-F238E27FC236}">
                  <a16:creationId xmlns:a16="http://schemas.microsoft.com/office/drawing/2014/main" id="{45FB1413-7EF7-864F-8B56-95EE027CA328}"/>
                </a:ext>
              </a:extLst>
            </p:cNvPr>
            <p:cNvGrpSpPr/>
            <p:nvPr/>
          </p:nvGrpSpPr>
          <p:grpSpPr>
            <a:xfrm>
              <a:off x="5128327" y="3017221"/>
              <a:ext cx="1321630" cy="356402"/>
              <a:chOff x="5425768" y="3017221"/>
              <a:chExt cx="1321630" cy="356402"/>
            </a:xfrm>
          </p:grpSpPr>
          <p:sp>
            <p:nvSpPr>
              <p:cNvPr id="56" name="Oval 55"/>
              <p:cNvSpPr/>
              <p:nvPr/>
            </p:nvSpPr>
            <p:spPr>
              <a:xfrm>
                <a:off x="6536929" y="3163154"/>
                <a:ext cx="210469" cy="210469"/>
              </a:xfrm>
              <a:prstGeom prst="ellipse">
                <a:avLst/>
              </a:prstGeom>
              <a:solidFill>
                <a:srgbClr val="BE2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59" name="Group 58"/>
              <p:cNvGrpSpPr/>
              <p:nvPr/>
            </p:nvGrpSpPr>
            <p:grpSpPr>
              <a:xfrm>
                <a:off x="5425768" y="3017221"/>
                <a:ext cx="1222745" cy="211952"/>
                <a:chOff x="1508467" y="2903959"/>
                <a:chExt cx="1222745" cy="211952"/>
              </a:xfrm>
            </p:grpSpPr>
            <p:cxnSp>
              <p:nvCxnSpPr>
                <p:cNvPr id="57" name="Straight Connector 56"/>
                <p:cNvCxnSpPr/>
                <p:nvPr/>
              </p:nvCxnSpPr>
              <p:spPr>
                <a:xfrm>
                  <a:off x="2724862" y="2903959"/>
                  <a:ext cx="0" cy="211952"/>
                </a:xfrm>
                <a:prstGeom prst="line">
                  <a:avLst/>
                </a:prstGeom>
                <a:ln w="15875">
                  <a:solidFill>
                    <a:srgbClr val="BE2BBB"/>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508467" y="2910309"/>
                  <a:ext cx="1222745" cy="0"/>
                </a:xfrm>
                <a:prstGeom prst="line">
                  <a:avLst/>
                </a:prstGeom>
                <a:ln w="15875">
                  <a:solidFill>
                    <a:srgbClr val="BE2BBB"/>
                  </a:solidFill>
                </a:ln>
              </p:spPr>
              <p:style>
                <a:lnRef idx="1">
                  <a:schemeClr val="accent1"/>
                </a:lnRef>
                <a:fillRef idx="0">
                  <a:schemeClr val="accent1"/>
                </a:fillRef>
                <a:effectRef idx="0">
                  <a:schemeClr val="accent1"/>
                </a:effectRef>
                <a:fontRef idx="minor">
                  <a:schemeClr val="tx1"/>
                </a:fontRef>
              </p:style>
            </p:cxnSp>
          </p:grpSp>
        </p:grpSp>
        <p:sp>
          <p:nvSpPr>
            <p:cNvPr id="19" name="TextBox 18"/>
            <p:cNvSpPr txBox="1"/>
            <p:nvPr/>
          </p:nvSpPr>
          <p:spPr>
            <a:xfrm>
              <a:off x="4715350" y="2836994"/>
              <a:ext cx="1066614" cy="407900"/>
            </a:xfrm>
            <a:prstGeom prst="rect">
              <a:avLst/>
            </a:prstGeom>
            <a:solidFill>
              <a:srgbClr val="BE2BBB"/>
            </a:solidFill>
          </p:spPr>
          <p:txBody>
            <a:bodyPr wrap="square" rtlCol="0" anchor="ctr">
              <a:spAutoFit/>
            </a:bodyPr>
            <a:lstStyle/>
            <a:p>
              <a:pPr algn="ctr"/>
              <a:r>
                <a:rPr lang="en-US" sz="1467" b="1" dirty="0">
                  <a:solidFill>
                    <a:srgbClr val="FFFFFF"/>
                  </a:solidFill>
                </a:rPr>
                <a:t>West Midlands</a:t>
              </a:r>
            </a:p>
            <a:p>
              <a:pPr algn="ctr"/>
              <a:r>
                <a:rPr lang="en-US" sz="1467" dirty="0" err="1">
                  <a:solidFill>
                    <a:srgbClr val="FFFFFF"/>
                  </a:solidFill>
                </a:rPr>
                <a:t>Ewa</a:t>
              </a:r>
              <a:r>
                <a:rPr lang="en-US" sz="1467" dirty="0">
                  <a:solidFill>
                    <a:srgbClr val="FFFFFF"/>
                  </a:solidFill>
                </a:rPr>
                <a:t> Bloch</a:t>
              </a:r>
            </a:p>
          </p:txBody>
        </p:sp>
      </p:grpSp>
      <p:grpSp>
        <p:nvGrpSpPr>
          <p:cNvPr id="85" name="Group 84">
            <a:extLst>
              <a:ext uri="{FF2B5EF4-FFF2-40B4-BE49-F238E27FC236}">
                <a16:creationId xmlns:a16="http://schemas.microsoft.com/office/drawing/2014/main" id="{490BD18C-96D2-2145-84C0-D1B85E0AF309}"/>
              </a:ext>
            </a:extLst>
          </p:cNvPr>
          <p:cNvGrpSpPr/>
          <p:nvPr/>
        </p:nvGrpSpPr>
        <p:grpSpPr>
          <a:xfrm>
            <a:off x="7089854" y="3150662"/>
            <a:ext cx="1716548" cy="543867"/>
            <a:chOff x="5313454" y="1883667"/>
            <a:chExt cx="1287411" cy="407900"/>
          </a:xfrm>
        </p:grpSpPr>
        <p:grpSp>
          <p:nvGrpSpPr>
            <p:cNvPr id="62" name="Group 61">
              <a:extLst>
                <a:ext uri="{FF2B5EF4-FFF2-40B4-BE49-F238E27FC236}">
                  <a16:creationId xmlns:a16="http://schemas.microsoft.com/office/drawing/2014/main" id="{9DB51322-24D4-734F-AE9F-5D568F7C89E0}"/>
                </a:ext>
              </a:extLst>
            </p:cNvPr>
            <p:cNvGrpSpPr/>
            <p:nvPr/>
          </p:nvGrpSpPr>
          <p:grpSpPr>
            <a:xfrm>
              <a:off x="6102295" y="1986170"/>
              <a:ext cx="498570" cy="210469"/>
              <a:chOff x="4457645" y="1668670"/>
              <a:chExt cx="498570" cy="210469"/>
            </a:xfrm>
          </p:grpSpPr>
          <p:sp>
            <p:nvSpPr>
              <p:cNvPr id="64" name="Oval 63">
                <a:extLst>
                  <a:ext uri="{FF2B5EF4-FFF2-40B4-BE49-F238E27FC236}">
                    <a16:creationId xmlns:a16="http://schemas.microsoft.com/office/drawing/2014/main" id="{856D8E05-9C87-B64B-9D86-4AE042DE0EBE}"/>
                  </a:ext>
                </a:extLst>
              </p:cNvPr>
              <p:cNvSpPr/>
              <p:nvPr/>
            </p:nvSpPr>
            <p:spPr>
              <a:xfrm>
                <a:off x="4745746" y="1668670"/>
                <a:ext cx="210469" cy="210469"/>
              </a:xfrm>
              <a:prstGeom prst="ellipse">
                <a:avLst/>
              </a:prstGeom>
              <a:solidFill>
                <a:srgbClr val="BE2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66" name="Straight Connector 65">
                <a:extLst>
                  <a:ext uri="{FF2B5EF4-FFF2-40B4-BE49-F238E27FC236}">
                    <a16:creationId xmlns:a16="http://schemas.microsoft.com/office/drawing/2014/main" id="{2FF30C4D-DCFB-9545-A97A-252B1C81052D}"/>
                  </a:ext>
                </a:extLst>
              </p:cNvPr>
              <p:cNvCxnSpPr>
                <a:cxnSpLocks/>
              </p:cNvCxnSpPr>
              <p:nvPr/>
            </p:nvCxnSpPr>
            <p:spPr>
              <a:xfrm>
                <a:off x="4457645" y="1773904"/>
                <a:ext cx="288101" cy="0"/>
              </a:xfrm>
              <a:prstGeom prst="line">
                <a:avLst/>
              </a:prstGeom>
              <a:ln w="15875">
                <a:solidFill>
                  <a:srgbClr val="BE2BBB"/>
                </a:solidFill>
              </a:ln>
            </p:spPr>
            <p:style>
              <a:lnRef idx="1">
                <a:schemeClr val="accent1"/>
              </a:lnRef>
              <a:fillRef idx="0">
                <a:schemeClr val="accent1"/>
              </a:fillRef>
              <a:effectRef idx="0">
                <a:schemeClr val="accent1"/>
              </a:effectRef>
              <a:fontRef idx="minor">
                <a:schemeClr val="tx1"/>
              </a:fontRef>
            </p:style>
          </p:cxnSp>
        </p:grpSp>
        <p:sp>
          <p:nvSpPr>
            <p:cNvPr id="20" name="TextBox 19"/>
            <p:cNvSpPr txBox="1"/>
            <p:nvPr/>
          </p:nvSpPr>
          <p:spPr>
            <a:xfrm>
              <a:off x="5313454" y="1883667"/>
              <a:ext cx="909546" cy="407900"/>
            </a:xfrm>
            <a:prstGeom prst="rect">
              <a:avLst/>
            </a:prstGeom>
            <a:solidFill>
              <a:srgbClr val="BE2BBB"/>
            </a:solidFill>
          </p:spPr>
          <p:txBody>
            <a:bodyPr wrap="square" rtlCol="0" anchor="ctr">
              <a:spAutoFit/>
            </a:bodyPr>
            <a:lstStyle/>
            <a:p>
              <a:pPr algn="ctr"/>
              <a:r>
                <a:rPr lang="en-US" sz="1467" b="1" dirty="0">
                  <a:solidFill>
                    <a:srgbClr val="FFFFFF"/>
                  </a:solidFill>
                </a:rPr>
                <a:t>North West</a:t>
              </a:r>
            </a:p>
            <a:p>
              <a:pPr algn="ctr"/>
              <a:r>
                <a:rPr lang="en-US" sz="1467" dirty="0">
                  <a:solidFill>
                    <a:srgbClr val="FFFFFF"/>
                  </a:solidFill>
                </a:rPr>
                <a:t>Rick Holland</a:t>
              </a:r>
            </a:p>
          </p:txBody>
        </p:sp>
      </p:grpSp>
      <p:grpSp>
        <p:nvGrpSpPr>
          <p:cNvPr id="87" name="Group 86">
            <a:extLst>
              <a:ext uri="{FF2B5EF4-FFF2-40B4-BE49-F238E27FC236}">
                <a16:creationId xmlns:a16="http://schemas.microsoft.com/office/drawing/2014/main" id="{E7A3A082-C2E2-1043-A5B1-478754A96850}"/>
              </a:ext>
            </a:extLst>
          </p:cNvPr>
          <p:cNvGrpSpPr/>
          <p:nvPr/>
        </p:nvGrpSpPr>
        <p:grpSpPr>
          <a:xfrm>
            <a:off x="6026721" y="5031911"/>
            <a:ext cx="2097219" cy="543867"/>
            <a:chOff x="4484612" y="3702299"/>
            <a:chExt cx="1572914" cy="407900"/>
          </a:xfrm>
        </p:grpSpPr>
        <p:grpSp>
          <p:nvGrpSpPr>
            <p:cNvPr id="68" name="Group 67">
              <a:extLst>
                <a:ext uri="{FF2B5EF4-FFF2-40B4-BE49-F238E27FC236}">
                  <a16:creationId xmlns:a16="http://schemas.microsoft.com/office/drawing/2014/main" id="{159EC528-6A64-3044-AB17-AB497461D2AF}"/>
                </a:ext>
              </a:extLst>
            </p:cNvPr>
            <p:cNvGrpSpPr/>
            <p:nvPr/>
          </p:nvGrpSpPr>
          <p:grpSpPr>
            <a:xfrm>
              <a:off x="5128591" y="3775213"/>
              <a:ext cx="928935" cy="210469"/>
              <a:chOff x="4027280" y="1668670"/>
              <a:chExt cx="928935" cy="210469"/>
            </a:xfrm>
          </p:grpSpPr>
          <p:sp>
            <p:nvSpPr>
              <p:cNvPr id="69" name="Oval 68">
                <a:extLst>
                  <a:ext uri="{FF2B5EF4-FFF2-40B4-BE49-F238E27FC236}">
                    <a16:creationId xmlns:a16="http://schemas.microsoft.com/office/drawing/2014/main" id="{F7893F97-C844-5E44-A1B8-6B716433C509}"/>
                  </a:ext>
                </a:extLst>
              </p:cNvPr>
              <p:cNvSpPr/>
              <p:nvPr/>
            </p:nvSpPr>
            <p:spPr>
              <a:xfrm>
                <a:off x="4745746" y="1668670"/>
                <a:ext cx="210469" cy="210469"/>
              </a:xfrm>
              <a:prstGeom prst="ellipse">
                <a:avLst/>
              </a:prstGeom>
              <a:solidFill>
                <a:srgbClr val="BE2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70" name="Straight Connector 69">
                <a:extLst>
                  <a:ext uri="{FF2B5EF4-FFF2-40B4-BE49-F238E27FC236}">
                    <a16:creationId xmlns:a16="http://schemas.microsoft.com/office/drawing/2014/main" id="{B6B3B02C-7A55-5D45-8DF7-2912AF840DB2}"/>
                  </a:ext>
                </a:extLst>
              </p:cNvPr>
              <p:cNvCxnSpPr>
                <a:cxnSpLocks/>
              </p:cNvCxnSpPr>
              <p:nvPr/>
            </p:nvCxnSpPr>
            <p:spPr>
              <a:xfrm>
                <a:off x="4027280" y="1773904"/>
                <a:ext cx="718466" cy="0"/>
              </a:xfrm>
              <a:prstGeom prst="line">
                <a:avLst/>
              </a:prstGeom>
              <a:ln w="15875">
                <a:solidFill>
                  <a:srgbClr val="BE2BBB"/>
                </a:solidFil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4484612" y="3702299"/>
              <a:ext cx="785854" cy="407900"/>
            </a:xfrm>
            <a:prstGeom prst="rect">
              <a:avLst/>
            </a:prstGeom>
            <a:solidFill>
              <a:srgbClr val="BE2BBB"/>
            </a:solidFill>
          </p:spPr>
          <p:txBody>
            <a:bodyPr wrap="square" rtlCol="0" anchor="ctr">
              <a:spAutoFit/>
            </a:bodyPr>
            <a:lstStyle/>
            <a:p>
              <a:pPr algn="ctr"/>
              <a:r>
                <a:rPr lang="en-US" sz="1467" b="1" dirty="0">
                  <a:solidFill>
                    <a:srgbClr val="FFFFFF"/>
                  </a:solidFill>
                </a:rPr>
                <a:t>Wales</a:t>
              </a:r>
              <a:r>
                <a:rPr lang="en-US" sz="1467" dirty="0">
                  <a:solidFill>
                    <a:srgbClr val="FFFFFF"/>
                  </a:solidFill>
                </a:rPr>
                <a:t> </a:t>
              </a:r>
              <a:br>
                <a:rPr lang="en-US" sz="1467" dirty="0">
                  <a:solidFill>
                    <a:srgbClr val="FFFFFF"/>
                  </a:solidFill>
                </a:rPr>
              </a:br>
              <a:r>
                <a:rPr lang="en-US" sz="1467" dirty="0">
                  <a:solidFill>
                    <a:srgbClr val="FFFFFF"/>
                  </a:solidFill>
                </a:rPr>
                <a:t>Jon Wood</a:t>
              </a:r>
            </a:p>
          </p:txBody>
        </p:sp>
      </p:grpSp>
      <p:grpSp>
        <p:nvGrpSpPr>
          <p:cNvPr id="88" name="Group 87">
            <a:extLst>
              <a:ext uri="{FF2B5EF4-FFF2-40B4-BE49-F238E27FC236}">
                <a16:creationId xmlns:a16="http://schemas.microsoft.com/office/drawing/2014/main" id="{1FC7CED6-B7FA-9C46-80F3-6935AED9BB27}"/>
              </a:ext>
            </a:extLst>
          </p:cNvPr>
          <p:cNvGrpSpPr/>
          <p:nvPr/>
        </p:nvGrpSpPr>
        <p:grpSpPr>
          <a:xfrm>
            <a:off x="6002335" y="5785825"/>
            <a:ext cx="2252403" cy="543867"/>
            <a:chOff x="4480075" y="4322828"/>
            <a:chExt cx="1689302" cy="407900"/>
          </a:xfrm>
        </p:grpSpPr>
        <p:grpSp>
          <p:nvGrpSpPr>
            <p:cNvPr id="71" name="Group 70">
              <a:extLst>
                <a:ext uri="{FF2B5EF4-FFF2-40B4-BE49-F238E27FC236}">
                  <a16:creationId xmlns:a16="http://schemas.microsoft.com/office/drawing/2014/main" id="{EDB9C818-3D2B-754A-9391-12FDE2EA5C3E}"/>
                </a:ext>
              </a:extLst>
            </p:cNvPr>
            <p:cNvGrpSpPr/>
            <p:nvPr/>
          </p:nvGrpSpPr>
          <p:grpSpPr>
            <a:xfrm>
              <a:off x="5284219" y="4415935"/>
              <a:ext cx="885158" cy="210469"/>
              <a:chOff x="4182908" y="1596917"/>
              <a:chExt cx="885158" cy="210469"/>
            </a:xfrm>
          </p:grpSpPr>
          <p:sp>
            <p:nvSpPr>
              <p:cNvPr id="72" name="Oval 71">
                <a:extLst>
                  <a:ext uri="{FF2B5EF4-FFF2-40B4-BE49-F238E27FC236}">
                    <a16:creationId xmlns:a16="http://schemas.microsoft.com/office/drawing/2014/main" id="{6E7E10CB-ABEA-9B42-90DF-462A2960F691}"/>
                  </a:ext>
                </a:extLst>
              </p:cNvPr>
              <p:cNvSpPr/>
              <p:nvPr/>
            </p:nvSpPr>
            <p:spPr>
              <a:xfrm>
                <a:off x="4857597" y="1596917"/>
                <a:ext cx="210469" cy="210469"/>
              </a:xfrm>
              <a:prstGeom prst="ellipse">
                <a:avLst/>
              </a:prstGeom>
              <a:solidFill>
                <a:srgbClr val="BE2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73" name="Straight Connector 72">
                <a:extLst>
                  <a:ext uri="{FF2B5EF4-FFF2-40B4-BE49-F238E27FC236}">
                    <a16:creationId xmlns:a16="http://schemas.microsoft.com/office/drawing/2014/main" id="{D05837D3-04EF-404F-B80E-01CD7F7174B9}"/>
                  </a:ext>
                </a:extLst>
              </p:cNvPr>
              <p:cNvCxnSpPr>
                <a:cxnSpLocks/>
              </p:cNvCxnSpPr>
              <p:nvPr/>
            </p:nvCxnSpPr>
            <p:spPr>
              <a:xfrm>
                <a:off x="4182908" y="1708949"/>
                <a:ext cx="718466" cy="0"/>
              </a:xfrm>
              <a:prstGeom prst="line">
                <a:avLst/>
              </a:prstGeom>
              <a:ln w="15875">
                <a:solidFill>
                  <a:srgbClr val="BE2BBB"/>
                </a:solidFill>
              </a:ln>
            </p:spPr>
            <p:style>
              <a:lnRef idx="1">
                <a:schemeClr val="accent1"/>
              </a:lnRef>
              <a:fillRef idx="0">
                <a:schemeClr val="accent1"/>
              </a:fillRef>
              <a:effectRef idx="0">
                <a:schemeClr val="accent1"/>
              </a:effectRef>
              <a:fontRef idx="minor">
                <a:schemeClr val="tx1"/>
              </a:fontRef>
            </p:style>
          </p:cxnSp>
        </p:grpSp>
        <p:sp>
          <p:nvSpPr>
            <p:cNvPr id="17" name="TextBox 16"/>
            <p:cNvSpPr txBox="1"/>
            <p:nvPr/>
          </p:nvSpPr>
          <p:spPr>
            <a:xfrm>
              <a:off x="4480075" y="4322828"/>
              <a:ext cx="927004" cy="407900"/>
            </a:xfrm>
            <a:prstGeom prst="rect">
              <a:avLst/>
            </a:prstGeom>
            <a:solidFill>
              <a:srgbClr val="BE2BBB"/>
            </a:solidFill>
          </p:spPr>
          <p:txBody>
            <a:bodyPr wrap="square" rtlCol="0" anchor="ctr">
              <a:spAutoFit/>
            </a:bodyPr>
            <a:lstStyle/>
            <a:p>
              <a:pPr algn="ctr"/>
              <a:r>
                <a:rPr lang="en-US" sz="1467" b="1" dirty="0">
                  <a:solidFill>
                    <a:srgbClr val="FFFFFF"/>
                  </a:solidFill>
                </a:rPr>
                <a:t>South West</a:t>
              </a:r>
            </a:p>
            <a:p>
              <a:pPr algn="ctr"/>
              <a:r>
                <a:rPr lang="en-US" sz="1467" dirty="0">
                  <a:solidFill>
                    <a:srgbClr val="FFFFFF"/>
                  </a:solidFill>
                </a:rPr>
                <a:t>Matt Silver</a:t>
              </a:r>
            </a:p>
          </p:txBody>
        </p:sp>
      </p:grpSp>
      <p:grpSp>
        <p:nvGrpSpPr>
          <p:cNvPr id="40" name="Group 39">
            <a:extLst>
              <a:ext uri="{FF2B5EF4-FFF2-40B4-BE49-F238E27FC236}">
                <a16:creationId xmlns:a16="http://schemas.microsoft.com/office/drawing/2014/main" id="{F5F66669-1E20-574E-83B6-179CF7FE6DC5}"/>
              </a:ext>
            </a:extLst>
          </p:cNvPr>
          <p:cNvGrpSpPr/>
          <p:nvPr/>
        </p:nvGrpSpPr>
        <p:grpSpPr>
          <a:xfrm>
            <a:off x="9613256" y="4998450"/>
            <a:ext cx="2077456" cy="543866"/>
            <a:chOff x="7409830" y="3600268"/>
            <a:chExt cx="1558092" cy="407900"/>
          </a:xfrm>
        </p:grpSpPr>
        <p:grpSp>
          <p:nvGrpSpPr>
            <p:cNvPr id="82" name="Group 81">
              <a:extLst>
                <a:ext uri="{FF2B5EF4-FFF2-40B4-BE49-F238E27FC236}">
                  <a16:creationId xmlns:a16="http://schemas.microsoft.com/office/drawing/2014/main" id="{EF35EAEE-5A7E-6F4E-A48B-FC6809D4D93E}"/>
                </a:ext>
              </a:extLst>
            </p:cNvPr>
            <p:cNvGrpSpPr/>
            <p:nvPr/>
          </p:nvGrpSpPr>
          <p:grpSpPr>
            <a:xfrm rot="10800000">
              <a:off x="7409830" y="3701806"/>
              <a:ext cx="651544" cy="210469"/>
              <a:chOff x="4304671" y="1668670"/>
              <a:chExt cx="651544" cy="210469"/>
            </a:xfrm>
          </p:grpSpPr>
          <p:sp>
            <p:nvSpPr>
              <p:cNvPr id="83" name="Oval 82">
                <a:extLst>
                  <a:ext uri="{FF2B5EF4-FFF2-40B4-BE49-F238E27FC236}">
                    <a16:creationId xmlns:a16="http://schemas.microsoft.com/office/drawing/2014/main" id="{B4FC2391-0111-3248-9E1B-4A0A88E15E42}"/>
                  </a:ext>
                </a:extLst>
              </p:cNvPr>
              <p:cNvSpPr/>
              <p:nvPr/>
            </p:nvSpPr>
            <p:spPr>
              <a:xfrm>
                <a:off x="4745746" y="1668670"/>
                <a:ext cx="210469" cy="210469"/>
              </a:xfrm>
              <a:prstGeom prst="ellipse">
                <a:avLst/>
              </a:prstGeom>
              <a:solidFill>
                <a:srgbClr val="BE2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84" name="Straight Connector 83">
                <a:extLst>
                  <a:ext uri="{FF2B5EF4-FFF2-40B4-BE49-F238E27FC236}">
                    <a16:creationId xmlns:a16="http://schemas.microsoft.com/office/drawing/2014/main" id="{73D81329-F839-EF4F-A8F4-533D96E19E77}"/>
                  </a:ext>
                </a:extLst>
              </p:cNvPr>
              <p:cNvCxnSpPr>
                <a:cxnSpLocks/>
              </p:cNvCxnSpPr>
              <p:nvPr/>
            </p:nvCxnSpPr>
            <p:spPr>
              <a:xfrm rot="10800000" flipH="1">
                <a:off x="4304671" y="1773904"/>
                <a:ext cx="441074" cy="0"/>
              </a:xfrm>
              <a:prstGeom prst="line">
                <a:avLst/>
              </a:prstGeom>
              <a:solidFill>
                <a:srgbClr val="BE2BBB"/>
              </a:solidFill>
              <a:ln w="15875">
                <a:solidFill>
                  <a:srgbClr val="BE2BBB"/>
                </a:solidFill>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7753050" y="3600268"/>
              <a:ext cx="1214872" cy="407900"/>
            </a:xfrm>
            <a:prstGeom prst="rect">
              <a:avLst/>
            </a:prstGeom>
            <a:solidFill>
              <a:srgbClr val="BE2BBB"/>
            </a:solidFill>
          </p:spPr>
          <p:txBody>
            <a:bodyPr wrap="square" rtlCol="0" anchor="ctr">
              <a:spAutoFit/>
            </a:bodyPr>
            <a:lstStyle/>
            <a:p>
              <a:pPr algn="ctr"/>
              <a:r>
                <a:rPr lang="en-US" sz="1467" b="1" dirty="0">
                  <a:solidFill>
                    <a:srgbClr val="FFFFFF"/>
                  </a:solidFill>
                </a:rPr>
                <a:t>East of England</a:t>
              </a:r>
            </a:p>
            <a:p>
              <a:pPr algn="ctr"/>
              <a:r>
                <a:rPr lang="en-US" sz="1467" dirty="0">
                  <a:solidFill>
                    <a:srgbClr val="FFFFFF"/>
                  </a:solidFill>
                </a:rPr>
                <a:t>Howard Partridge</a:t>
              </a:r>
            </a:p>
          </p:txBody>
        </p:sp>
      </p:grpSp>
      <p:grpSp>
        <p:nvGrpSpPr>
          <p:cNvPr id="46" name="Group 45">
            <a:extLst>
              <a:ext uri="{FF2B5EF4-FFF2-40B4-BE49-F238E27FC236}">
                <a16:creationId xmlns:a16="http://schemas.microsoft.com/office/drawing/2014/main" id="{E7DD1080-CE79-014B-BE56-C33B6C9359CE}"/>
              </a:ext>
            </a:extLst>
          </p:cNvPr>
          <p:cNvGrpSpPr/>
          <p:nvPr/>
        </p:nvGrpSpPr>
        <p:grpSpPr>
          <a:xfrm>
            <a:off x="9636490" y="3833099"/>
            <a:ext cx="2054223" cy="766532"/>
            <a:chOff x="7426798" y="2604982"/>
            <a:chExt cx="1540667" cy="574899"/>
          </a:xfrm>
        </p:grpSpPr>
        <p:grpSp>
          <p:nvGrpSpPr>
            <p:cNvPr id="35" name="Group 34">
              <a:extLst>
                <a:ext uri="{FF2B5EF4-FFF2-40B4-BE49-F238E27FC236}">
                  <a16:creationId xmlns:a16="http://schemas.microsoft.com/office/drawing/2014/main" id="{424E6428-0E0E-A94D-A6AC-F2DCE14DC4DE}"/>
                </a:ext>
              </a:extLst>
            </p:cNvPr>
            <p:cNvGrpSpPr/>
            <p:nvPr/>
          </p:nvGrpSpPr>
          <p:grpSpPr>
            <a:xfrm>
              <a:off x="7426798" y="2894060"/>
              <a:ext cx="543943" cy="285821"/>
              <a:chOff x="7426798" y="2894060"/>
              <a:chExt cx="543943" cy="285821"/>
            </a:xfrm>
          </p:grpSpPr>
          <p:grpSp>
            <p:nvGrpSpPr>
              <p:cNvPr id="28" name="Group 27">
                <a:extLst>
                  <a:ext uri="{FF2B5EF4-FFF2-40B4-BE49-F238E27FC236}">
                    <a16:creationId xmlns:a16="http://schemas.microsoft.com/office/drawing/2014/main" id="{CBB32C79-A331-4745-9630-F211ABC5A2CB}"/>
                  </a:ext>
                </a:extLst>
              </p:cNvPr>
              <p:cNvGrpSpPr/>
              <p:nvPr/>
            </p:nvGrpSpPr>
            <p:grpSpPr>
              <a:xfrm>
                <a:off x="7426798" y="2900410"/>
                <a:ext cx="543943" cy="279471"/>
                <a:chOff x="6905122" y="1968362"/>
                <a:chExt cx="543943" cy="279471"/>
              </a:xfrm>
            </p:grpSpPr>
            <p:sp>
              <p:nvSpPr>
                <p:cNvPr id="41" name="Oval 40"/>
                <p:cNvSpPr/>
                <p:nvPr/>
              </p:nvSpPr>
              <p:spPr>
                <a:xfrm>
                  <a:off x="6905122" y="2037364"/>
                  <a:ext cx="210469" cy="210469"/>
                </a:xfrm>
                <a:prstGeom prst="ellipse">
                  <a:avLst/>
                </a:prstGeom>
                <a:solidFill>
                  <a:srgbClr val="BE2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38" name="Straight Connector 37"/>
                <p:cNvCxnSpPr>
                  <a:cxnSpLocks/>
                </p:cNvCxnSpPr>
                <p:nvPr/>
              </p:nvCxnSpPr>
              <p:spPr>
                <a:xfrm>
                  <a:off x="7007181" y="1968362"/>
                  <a:ext cx="441884" cy="0"/>
                </a:xfrm>
                <a:prstGeom prst="line">
                  <a:avLst/>
                </a:prstGeom>
                <a:ln w="15875">
                  <a:solidFill>
                    <a:srgbClr val="BE2BBB"/>
                  </a:solidFill>
                </a:ln>
              </p:spPr>
              <p:style>
                <a:lnRef idx="1">
                  <a:schemeClr val="accent1"/>
                </a:lnRef>
                <a:fillRef idx="0">
                  <a:schemeClr val="accent1"/>
                </a:fillRef>
                <a:effectRef idx="0">
                  <a:schemeClr val="accent1"/>
                </a:effectRef>
                <a:fontRef idx="minor">
                  <a:schemeClr val="tx1"/>
                </a:fontRef>
              </p:style>
            </p:cxnSp>
          </p:grpSp>
          <p:cxnSp>
            <p:nvCxnSpPr>
              <p:cNvPr id="67" name="Straight Connector 66">
                <a:extLst>
                  <a:ext uri="{FF2B5EF4-FFF2-40B4-BE49-F238E27FC236}">
                    <a16:creationId xmlns:a16="http://schemas.microsoft.com/office/drawing/2014/main" id="{94686B29-0D8B-CA46-B6E5-1F4605C3308B}"/>
                  </a:ext>
                </a:extLst>
              </p:cNvPr>
              <p:cNvCxnSpPr/>
              <p:nvPr/>
            </p:nvCxnSpPr>
            <p:spPr>
              <a:xfrm>
                <a:off x="7532032" y="2894060"/>
                <a:ext cx="0" cy="211952"/>
              </a:xfrm>
              <a:prstGeom prst="line">
                <a:avLst/>
              </a:prstGeom>
              <a:solidFill>
                <a:srgbClr val="BE2BBB"/>
              </a:solidFill>
              <a:ln w="15875">
                <a:solidFill>
                  <a:srgbClr val="BE2BBB"/>
                </a:solidFill>
              </a:ln>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a:off x="7960915" y="2604982"/>
              <a:ext cx="1006550" cy="407900"/>
            </a:xfrm>
            <a:prstGeom prst="rect">
              <a:avLst/>
            </a:prstGeom>
            <a:solidFill>
              <a:srgbClr val="BE2BBB"/>
            </a:solidFill>
          </p:spPr>
          <p:txBody>
            <a:bodyPr wrap="square" rtlCol="0" anchor="ctr">
              <a:spAutoFit/>
            </a:bodyPr>
            <a:lstStyle/>
            <a:p>
              <a:pPr algn="ctr"/>
              <a:r>
                <a:rPr lang="en-US" sz="1467" b="1" dirty="0">
                  <a:solidFill>
                    <a:srgbClr val="FFFFFF"/>
                  </a:solidFill>
                </a:rPr>
                <a:t>East Midlands</a:t>
              </a:r>
            </a:p>
            <a:p>
              <a:pPr algn="ctr"/>
              <a:r>
                <a:rPr lang="en-US" sz="1467" dirty="0">
                  <a:solidFill>
                    <a:srgbClr val="FFFFFF"/>
                  </a:solidFill>
                </a:rPr>
                <a:t>Julian </a:t>
              </a:r>
              <a:r>
                <a:rPr lang="en-US" sz="1467" dirty="0" err="1">
                  <a:solidFill>
                    <a:srgbClr val="FFFFFF"/>
                  </a:solidFill>
                </a:rPr>
                <a:t>Bowrey</a:t>
              </a:r>
              <a:endParaRPr lang="en-US" sz="1467" dirty="0">
                <a:solidFill>
                  <a:srgbClr val="FFFFFF"/>
                </a:solidFill>
              </a:endParaRPr>
            </a:p>
          </p:txBody>
        </p:sp>
      </p:grpSp>
      <p:grpSp>
        <p:nvGrpSpPr>
          <p:cNvPr id="39" name="Group 38">
            <a:extLst>
              <a:ext uri="{FF2B5EF4-FFF2-40B4-BE49-F238E27FC236}">
                <a16:creationId xmlns:a16="http://schemas.microsoft.com/office/drawing/2014/main" id="{4AAFA23D-676B-634F-B089-6E6185481BC8}"/>
              </a:ext>
            </a:extLst>
          </p:cNvPr>
          <p:cNvGrpSpPr/>
          <p:nvPr/>
        </p:nvGrpSpPr>
        <p:grpSpPr>
          <a:xfrm>
            <a:off x="9613256" y="5817960"/>
            <a:ext cx="2048857" cy="699502"/>
            <a:chOff x="7405324" y="4356626"/>
            <a:chExt cx="1536643" cy="524627"/>
          </a:xfrm>
        </p:grpSpPr>
        <p:grpSp>
          <p:nvGrpSpPr>
            <p:cNvPr id="74" name="Group 73">
              <a:extLst>
                <a:ext uri="{FF2B5EF4-FFF2-40B4-BE49-F238E27FC236}">
                  <a16:creationId xmlns:a16="http://schemas.microsoft.com/office/drawing/2014/main" id="{936C8F49-B4A3-CD42-9198-7DD78F8E4F23}"/>
                </a:ext>
              </a:extLst>
            </p:cNvPr>
            <p:cNvGrpSpPr/>
            <p:nvPr/>
          </p:nvGrpSpPr>
          <p:grpSpPr>
            <a:xfrm flipV="1">
              <a:off x="7405324" y="4356626"/>
              <a:ext cx="543943" cy="285821"/>
              <a:chOff x="7498406" y="2894060"/>
              <a:chExt cx="543943" cy="285821"/>
            </a:xfrm>
          </p:grpSpPr>
          <p:grpSp>
            <p:nvGrpSpPr>
              <p:cNvPr id="75" name="Group 74">
                <a:extLst>
                  <a:ext uri="{FF2B5EF4-FFF2-40B4-BE49-F238E27FC236}">
                    <a16:creationId xmlns:a16="http://schemas.microsoft.com/office/drawing/2014/main" id="{D6D7794F-544F-3F4E-88E0-0F2EF839F23B}"/>
                  </a:ext>
                </a:extLst>
              </p:cNvPr>
              <p:cNvGrpSpPr/>
              <p:nvPr/>
            </p:nvGrpSpPr>
            <p:grpSpPr>
              <a:xfrm>
                <a:off x="7498406" y="2900410"/>
                <a:ext cx="543943" cy="279471"/>
                <a:chOff x="6976730" y="1968362"/>
                <a:chExt cx="543943" cy="279471"/>
              </a:xfrm>
            </p:grpSpPr>
            <p:sp>
              <p:nvSpPr>
                <p:cNvPr id="77" name="Oval 76">
                  <a:extLst>
                    <a:ext uri="{FF2B5EF4-FFF2-40B4-BE49-F238E27FC236}">
                      <a16:creationId xmlns:a16="http://schemas.microsoft.com/office/drawing/2014/main" id="{C0CBB6C6-FAE2-2743-B4E7-D0F1FE1A554D}"/>
                    </a:ext>
                  </a:extLst>
                </p:cNvPr>
                <p:cNvSpPr/>
                <p:nvPr/>
              </p:nvSpPr>
              <p:spPr>
                <a:xfrm>
                  <a:off x="6976730" y="2037364"/>
                  <a:ext cx="210469" cy="210469"/>
                </a:xfrm>
                <a:prstGeom prst="ellipse">
                  <a:avLst/>
                </a:prstGeom>
                <a:solidFill>
                  <a:srgbClr val="BE2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78" name="Straight Connector 77">
                  <a:extLst>
                    <a:ext uri="{FF2B5EF4-FFF2-40B4-BE49-F238E27FC236}">
                      <a16:creationId xmlns:a16="http://schemas.microsoft.com/office/drawing/2014/main" id="{DF4067B6-CB45-B345-9F2B-9E9EF4ACD649}"/>
                    </a:ext>
                  </a:extLst>
                </p:cNvPr>
                <p:cNvCxnSpPr>
                  <a:cxnSpLocks/>
                </p:cNvCxnSpPr>
                <p:nvPr/>
              </p:nvCxnSpPr>
              <p:spPr>
                <a:xfrm>
                  <a:off x="7078789" y="1968362"/>
                  <a:ext cx="441884" cy="0"/>
                </a:xfrm>
                <a:prstGeom prst="line">
                  <a:avLst/>
                </a:prstGeom>
                <a:ln w="15875">
                  <a:solidFill>
                    <a:srgbClr val="BE2BBB"/>
                  </a:solidFill>
                </a:ln>
              </p:spPr>
              <p:style>
                <a:lnRef idx="1">
                  <a:schemeClr val="accent1"/>
                </a:lnRef>
                <a:fillRef idx="0">
                  <a:schemeClr val="accent1"/>
                </a:fillRef>
                <a:effectRef idx="0">
                  <a:schemeClr val="accent1"/>
                </a:effectRef>
                <a:fontRef idx="minor">
                  <a:schemeClr val="tx1"/>
                </a:fontRef>
              </p:style>
            </p:cxnSp>
          </p:grpSp>
          <p:cxnSp>
            <p:nvCxnSpPr>
              <p:cNvPr id="76" name="Straight Connector 75">
                <a:extLst>
                  <a:ext uri="{FF2B5EF4-FFF2-40B4-BE49-F238E27FC236}">
                    <a16:creationId xmlns:a16="http://schemas.microsoft.com/office/drawing/2014/main" id="{AEC9A919-2A87-7D48-B576-6ED8D976798D}"/>
                  </a:ext>
                </a:extLst>
              </p:cNvPr>
              <p:cNvCxnSpPr/>
              <p:nvPr/>
            </p:nvCxnSpPr>
            <p:spPr>
              <a:xfrm>
                <a:off x="7603640" y="2894060"/>
                <a:ext cx="0" cy="211952"/>
              </a:xfrm>
              <a:prstGeom prst="line">
                <a:avLst/>
              </a:prstGeom>
              <a:ln w="15875">
                <a:solidFill>
                  <a:srgbClr val="BE2BBB"/>
                </a:solidFill>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7944731" y="4473353"/>
              <a:ext cx="997236" cy="407900"/>
            </a:xfrm>
            <a:prstGeom prst="rect">
              <a:avLst/>
            </a:prstGeom>
            <a:solidFill>
              <a:srgbClr val="BE2BBB"/>
            </a:solidFill>
          </p:spPr>
          <p:txBody>
            <a:bodyPr wrap="square" rtlCol="0" anchor="ctr">
              <a:spAutoFit/>
            </a:bodyPr>
            <a:lstStyle/>
            <a:p>
              <a:pPr algn="ctr"/>
              <a:r>
                <a:rPr lang="en-US" sz="1467" b="1" dirty="0">
                  <a:solidFill>
                    <a:srgbClr val="FFFFFF"/>
                  </a:solidFill>
                </a:rPr>
                <a:t>South East</a:t>
              </a:r>
            </a:p>
            <a:p>
              <a:pPr algn="ctr"/>
              <a:r>
                <a:rPr lang="en-US" sz="1467" dirty="0">
                  <a:solidFill>
                    <a:srgbClr val="FFFFFF"/>
                  </a:solidFill>
                </a:rPr>
                <a:t>David Legg</a:t>
              </a:r>
            </a:p>
          </p:txBody>
        </p:sp>
      </p:grpSp>
      <p:sp>
        <p:nvSpPr>
          <p:cNvPr id="5" name="Slide Number Placeholder 4">
            <a:extLst>
              <a:ext uri="{FF2B5EF4-FFF2-40B4-BE49-F238E27FC236}">
                <a16:creationId xmlns:a16="http://schemas.microsoft.com/office/drawing/2014/main" id="{B6814729-2CB9-BF42-91A3-3B6DEE087450}"/>
              </a:ext>
            </a:extLst>
          </p:cNvPr>
          <p:cNvSpPr>
            <a:spLocks noGrp="1"/>
          </p:cNvSpPr>
          <p:nvPr>
            <p:ph type="sldNum" sz="quarter" idx="12"/>
          </p:nvPr>
        </p:nvSpPr>
        <p:spPr/>
        <p:txBody>
          <a:bodyPr/>
          <a:lstStyle/>
          <a:p>
            <a:r>
              <a:rPr lang="en-US" dirty="0">
                <a:solidFill>
                  <a:schemeClr val="bg1"/>
                </a:solidFill>
              </a:rPr>
              <a:t> </a:t>
            </a:r>
          </a:p>
        </p:txBody>
      </p:sp>
      <p:grpSp>
        <p:nvGrpSpPr>
          <p:cNvPr id="94" name="Group 93">
            <a:extLst>
              <a:ext uri="{FF2B5EF4-FFF2-40B4-BE49-F238E27FC236}">
                <a16:creationId xmlns:a16="http://schemas.microsoft.com/office/drawing/2014/main" id="{1487EC22-0C55-2849-94F6-1BAC44334925}"/>
              </a:ext>
            </a:extLst>
          </p:cNvPr>
          <p:cNvGrpSpPr/>
          <p:nvPr/>
        </p:nvGrpSpPr>
        <p:grpSpPr>
          <a:xfrm rot="5400000">
            <a:off x="9384120" y="2539983"/>
            <a:ext cx="280625" cy="1038983"/>
            <a:chOff x="6967710" y="2837576"/>
            <a:chExt cx="210469" cy="779237"/>
          </a:xfrm>
          <a:solidFill>
            <a:srgbClr val="BE2BBB"/>
          </a:solidFill>
        </p:grpSpPr>
        <p:sp>
          <p:nvSpPr>
            <p:cNvPr id="95" name="Oval 94">
              <a:extLst>
                <a:ext uri="{FF2B5EF4-FFF2-40B4-BE49-F238E27FC236}">
                  <a16:creationId xmlns:a16="http://schemas.microsoft.com/office/drawing/2014/main" id="{FB8AF76A-BA95-1F4A-A8CB-CFA089DA0349}"/>
                </a:ext>
              </a:extLst>
            </p:cNvPr>
            <p:cNvSpPr/>
            <p:nvPr/>
          </p:nvSpPr>
          <p:spPr>
            <a:xfrm>
              <a:off x="6967710" y="3406344"/>
              <a:ext cx="210469" cy="2104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97" name="Straight Connector 96">
              <a:extLst>
                <a:ext uri="{FF2B5EF4-FFF2-40B4-BE49-F238E27FC236}">
                  <a16:creationId xmlns:a16="http://schemas.microsoft.com/office/drawing/2014/main" id="{BBA32596-674A-2040-B6D5-9444B9FABDC7}"/>
                </a:ext>
              </a:extLst>
            </p:cNvPr>
            <p:cNvCxnSpPr>
              <a:cxnSpLocks/>
              <a:endCxn id="95" idx="0"/>
            </p:cNvCxnSpPr>
            <p:nvPr/>
          </p:nvCxnSpPr>
          <p:spPr>
            <a:xfrm rot="16200000" flipH="1">
              <a:off x="6788561" y="3121960"/>
              <a:ext cx="568768" cy="0"/>
            </a:xfrm>
            <a:prstGeom prst="line">
              <a:avLst/>
            </a:prstGeom>
            <a:grpFill/>
            <a:ln w="15875">
              <a:solidFill>
                <a:srgbClr val="BE2BBB"/>
              </a:solidFill>
            </a:ln>
          </p:spPr>
          <p:style>
            <a:lnRef idx="1">
              <a:schemeClr val="accent1"/>
            </a:lnRef>
            <a:fillRef idx="0">
              <a:schemeClr val="accent1"/>
            </a:fillRef>
            <a:effectRef idx="0">
              <a:schemeClr val="accent1"/>
            </a:effectRef>
            <a:fontRef idx="minor">
              <a:schemeClr val="tx1"/>
            </a:fontRef>
          </p:style>
        </p:cxnSp>
      </p:grpSp>
      <p:sp>
        <p:nvSpPr>
          <p:cNvPr id="65" name="TextBox 64">
            <a:extLst>
              <a:ext uri="{FF2B5EF4-FFF2-40B4-BE49-F238E27FC236}">
                <a16:creationId xmlns:a16="http://schemas.microsoft.com/office/drawing/2014/main" id="{8E72CCAF-C446-CE4D-B579-6B2042B78E45}"/>
              </a:ext>
            </a:extLst>
          </p:cNvPr>
          <p:cNvSpPr txBox="1"/>
          <p:nvPr/>
        </p:nvSpPr>
        <p:spPr>
          <a:xfrm>
            <a:off x="9850666" y="2704707"/>
            <a:ext cx="1840047" cy="769634"/>
          </a:xfrm>
          <a:prstGeom prst="rect">
            <a:avLst/>
          </a:prstGeom>
          <a:solidFill>
            <a:srgbClr val="BE2BBB"/>
          </a:solidFill>
        </p:spPr>
        <p:txBody>
          <a:bodyPr wrap="square" rtlCol="0" anchor="ctr">
            <a:spAutoFit/>
          </a:bodyPr>
          <a:lstStyle/>
          <a:p>
            <a:pPr algn="ctr"/>
            <a:r>
              <a:rPr lang="en-US" sz="1467" b="1" dirty="0">
                <a:solidFill>
                  <a:srgbClr val="FFFFFF"/>
                </a:solidFill>
              </a:rPr>
              <a:t>North East, </a:t>
            </a:r>
            <a:br>
              <a:rPr lang="en-US" sz="1467" b="1" dirty="0">
                <a:solidFill>
                  <a:srgbClr val="FFFFFF"/>
                </a:solidFill>
              </a:rPr>
            </a:br>
            <a:r>
              <a:rPr lang="en-US" sz="1467" b="1" dirty="0">
                <a:solidFill>
                  <a:srgbClr val="FFFFFF"/>
                </a:solidFill>
              </a:rPr>
              <a:t>Yorkshire &amp; Humber</a:t>
            </a:r>
          </a:p>
          <a:p>
            <a:pPr algn="ctr"/>
            <a:r>
              <a:rPr lang="en-US" sz="1467" dirty="0">
                <a:solidFill>
                  <a:srgbClr val="FFFFFF"/>
                </a:solidFill>
              </a:rPr>
              <a:t>Lee </a:t>
            </a:r>
            <a:r>
              <a:rPr lang="en-US" sz="1467" dirty="0" err="1">
                <a:solidFill>
                  <a:srgbClr val="FFFFFF"/>
                </a:solidFill>
              </a:rPr>
              <a:t>Viney</a:t>
            </a:r>
            <a:endParaRPr lang="en-US" sz="1467" dirty="0">
              <a:solidFill>
                <a:srgbClr val="FFFFFF"/>
              </a:solidFill>
            </a:endParaRPr>
          </a:p>
        </p:txBody>
      </p:sp>
      <p:sp>
        <p:nvSpPr>
          <p:cNvPr id="79" name="TextBox 78">
            <a:extLst>
              <a:ext uri="{FF2B5EF4-FFF2-40B4-BE49-F238E27FC236}">
                <a16:creationId xmlns:a16="http://schemas.microsoft.com/office/drawing/2014/main" id="{A8E529A6-5B56-4326-8332-632CD9EA4C11}"/>
              </a:ext>
            </a:extLst>
          </p:cNvPr>
          <p:cNvSpPr txBox="1"/>
          <p:nvPr/>
        </p:nvSpPr>
        <p:spPr>
          <a:xfrm>
            <a:off x="403341" y="345184"/>
            <a:ext cx="8879859" cy="769441"/>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151" normalizeH="0" baseline="0" noProof="0" dirty="0">
                <a:ln>
                  <a:noFill/>
                </a:ln>
                <a:solidFill>
                  <a:srgbClr val="2E2D62"/>
                </a:solidFill>
                <a:effectLst/>
                <a:uLnTx/>
                <a:uFillTx/>
                <a:latin typeface="Arial" panose="020B0604020202020204" pitchFamily="34" charset="0"/>
                <a:ea typeface="+mn-ea"/>
                <a:cs typeface="Arial" panose="020B0604020202020204" pitchFamily="34" charset="0"/>
              </a:rPr>
              <a:t>Place unlocks innovation</a:t>
            </a:r>
          </a:p>
        </p:txBody>
      </p:sp>
      <p:pic>
        <p:nvPicPr>
          <p:cNvPr id="81" name="Picture 80">
            <a:extLst>
              <a:ext uri="{FF2B5EF4-FFF2-40B4-BE49-F238E27FC236}">
                <a16:creationId xmlns:a16="http://schemas.microsoft.com/office/drawing/2014/main" id="{8599A801-1757-4360-A2B0-9DC73FFA85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5941" y="5802309"/>
            <a:ext cx="1680357" cy="539751"/>
          </a:xfrm>
          <a:prstGeom prst="rect">
            <a:avLst/>
          </a:prstGeom>
        </p:spPr>
      </p:pic>
    </p:spTree>
    <p:extLst>
      <p:ext uri="{BB962C8B-B14F-4D97-AF65-F5344CB8AC3E}">
        <p14:creationId xmlns:p14="http://schemas.microsoft.com/office/powerpoint/2010/main" val="1253147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410F891-310E-F346-B9F3-7DD2B014CEAF}"/>
              </a:ext>
            </a:extLst>
          </p:cNvPr>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809" y="0"/>
            <a:ext cx="12188383" cy="6857997"/>
          </a:xfrm>
          <a:prstGeom prst="rect">
            <a:avLst/>
          </a:prstGeom>
        </p:spPr>
      </p:pic>
      <p:sp>
        <p:nvSpPr>
          <p:cNvPr id="4" name="Slide Number Placeholder 3">
            <a:extLst>
              <a:ext uri="{FF2B5EF4-FFF2-40B4-BE49-F238E27FC236}">
                <a16:creationId xmlns:a16="http://schemas.microsoft.com/office/drawing/2014/main" id="{7E741C8D-F60A-3541-ACC3-05D30EF31DA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6800"/>
                </a:solidFill>
                <a:effectLst/>
                <a:uLnTx/>
                <a:uFillTx/>
                <a:latin typeface="Calibri" panose="020F0502020204030204"/>
                <a:ea typeface="+mn-ea"/>
                <a:cs typeface="+mn-cs"/>
              </a:rPr>
              <a:t> </a:t>
            </a:r>
          </a:p>
        </p:txBody>
      </p:sp>
      <p:sp>
        <p:nvSpPr>
          <p:cNvPr id="24" name="Content Placeholder 3">
            <a:extLst>
              <a:ext uri="{FF2B5EF4-FFF2-40B4-BE49-F238E27FC236}">
                <a16:creationId xmlns:a16="http://schemas.microsoft.com/office/drawing/2014/main" id="{B3FE5D1F-97CB-EA4E-A676-814FCF3180D7}"/>
              </a:ext>
            </a:extLst>
          </p:cNvPr>
          <p:cNvSpPr txBox="1">
            <a:spLocks/>
          </p:cNvSpPr>
          <p:nvPr/>
        </p:nvSpPr>
        <p:spPr>
          <a:xfrm>
            <a:off x="623998" y="3215281"/>
            <a:ext cx="4072692" cy="3108156"/>
          </a:xfrm>
          <a:prstGeom prst="rect">
            <a:avLst/>
          </a:prstGeom>
        </p:spPr>
        <p:txBody>
          <a:bodyPr lIns="0" tIns="0" rIns="0" bIns="0" anchor="t">
            <a:noAutofit/>
          </a:bodyPr>
          <a:lstStyle>
            <a:lvl1pPr marL="171450" indent="-171450" algn="l" defTabSz="685800" rtl="0" eaLnBrk="1" latinLnBrk="0" hangingPunct="1">
              <a:lnSpc>
                <a:spcPct val="90000"/>
              </a:lnSpc>
              <a:spcBef>
                <a:spcPts val="750"/>
              </a:spcBef>
              <a:buFont typeface=".AppleSystemUIFont" charset="-120"/>
              <a:buChar char="-"/>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ppleSystemUIFont" charset="-12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ppleSystemUIFont" charset="-12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ppleSystemUIFont" charset="-12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ppleSystemUIFont" charset="-12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800"/>
              </a:spcAft>
              <a:buClrTx/>
              <a:buSzTx/>
              <a:buFont typeface=".AppleSystemUIFont" charset="-120"/>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KTN is a network partner of Innovate UK. It helps businesses get the best out of creativity, ideas and the latest discoveries to strengthen the UK economy and improve people’s lives.</a:t>
            </a:r>
          </a:p>
          <a:p>
            <a:pPr marL="0" marR="0" lvl="0" indent="0" algn="l" defTabSz="685800" rtl="0" eaLnBrk="1" fontAlgn="auto" latinLnBrk="0" hangingPunct="1">
              <a:lnSpc>
                <a:spcPct val="100000"/>
              </a:lnSpc>
              <a:spcBef>
                <a:spcPts val="0"/>
              </a:spcBef>
              <a:spcAft>
                <a:spcPts val="800"/>
              </a:spcAft>
              <a:buClrTx/>
              <a:buSzTx/>
              <a:buFont typeface=".AppleSystemUIFont" charset="-120"/>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KTN links new ideas and opportunities from all sectors with expertise, markets and finance through a network of businesses, universities, funders and investors.</a:t>
            </a:r>
          </a:p>
          <a:p>
            <a:pPr marL="0" marR="0" lvl="0" indent="0" algn="l" defTabSz="685800" rtl="0" eaLnBrk="1" fontAlgn="auto" latinLnBrk="0" hangingPunct="1">
              <a:lnSpc>
                <a:spcPct val="100000"/>
              </a:lnSpc>
              <a:spcBef>
                <a:spcPts val="0"/>
              </a:spcBef>
              <a:spcAft>
                <a:spcPts val="800"/>
              </a:spcAft>
              <a:buClrTx/>
              <a:buSzTx/>
              <a:buFont typeface=".AppleSystemUIFont" charset="-120"/>
              <a:buNone/>
              <a:tabLst/>
              <a:defRPr/>
            </a:pPr>
            <a:endParaRPr kumimoji="0" lang="en-US" sz="1733" b="0" i="0" u="none" strike="noStrike" kern="1200" cap="none" spc="0" normalizeH="0" baseline="0" noProof="0" dirty="0">
              <a:ln>
                <a:noFill/>
              </a:ln>
              <a:solidFill>
                <a:srgbClr val="FF6800"/>
              </a:solidFill>
              <a:effectLst/>
              <a:uLnTx/>
              <a:uFillTx/>
              <a:latin typeface="Calibri Light" panose="020F0302020204030204"/>
              <a:ea typeface="+mn-ea"/>
              <a:cs typeface="Calibri" panose="020F0502020204030204" pitchFamily="34" charset="0"/>
            </a:endParaRPr>
          </a:p>
        </p:txBody>
      </p:sp>
      <p:sp>
        <p:nvSpPr>
          <p:cNvPr id="9" name="Title 1">
            <a:extLst>
              <a:ext uri="{FF2B5EF4-FFF2-40B4-BE49-F238E27FC236}">
                <a16:creationId xmlns:a16="http://schemas.microsoft.com/office/drawing/2014/main" id="{99B20B86-2BCB-7D40-97A4-5450A4E5C8E9}"/>
              </a:ext>
            </a:extLst>
          </p:cNvPr>
          <p:cNvSpPr txBox="1">
            <a:spLocks/>
          </p:cNvSpPr>
          <p:nvPr/>
        </p:nvSpPr>
        <p:spPr>
          <a:xfrm>
            <a:off x="624001" y="481295"/>
            <a:ext cx="8019167" cy="984885"/>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175" b="0" i="0" kern="1200">
                <a:solidFill>
                  <a:srgbClr val="5F2167"/>
                </a:solidFill>
                <a:latin typeface="Rockwell Nova Light" charset="0"/>
                <a:ea typeface="Rockwell Nova Light" charset="0"/>
                <a:cs typeface="Rockwell Nova Light"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Knowledge Transfer</a:t>
            </a:r>
            <a:br>
              <a:rPr kumimoji="0" lang="en-US" sz="4400" b="1" i="0" u="none" strike="noStrike" kern="120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4400" b="1" i="0" u="none" strike="noStrike" kern="120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Network (KTN)</a:t>
            </a:r>
            <a:endParaRPr kumimoji="0" lang="en-US" sz="3467" b="0" i="0" u="none" strike="noStrike" kern="1200" cap="none" spc="0" normalizeH="0" baseline="0" noProof="0" dirty="0">
              <a:ln>
                <a:noFill/>
              </a:ln>
              <a:solidFill>
                <a:srgbClr val="FFFFFF"/>
              </a:solidFill>
              <a:effectLst/>
              <a:uLnTx/>
              <a:uFillTx/>
              <a:latin typeface="Rockwell Nova Light" charset="0"/>
            </a:endParaRPr>
          </a:p>
        </p:txBody>
      </p:sp>
      <p:sp>
        <p:nvSpPr>
          <p:cNvPr id="10" name="Rectangle 9">
            <a:extLst>
              <a:ext uri="{FF2B5EF4-FFF2-40B4-BE49-F238E27FC236}">
                <a16:creationId xmlns:a16="http://schemas.microsoft.com/office/drawing/2014/main" id="{03FBDA6F-4934-FD4E-BEA1-52ACCEE75FA7}"/>
              </a:ext>
            </a:extLst>
          </p:cNvPr>
          <p:cNvSpPr/>
          <p:nvPr/>
        </p:nvSpPr>
        <p:spPr>
          <a:xfrm>
            <a:off x="624001" y="1865383"/>
            <a:ext cx="3490801" cy="1107996"/>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Rockwell Nova Light" charset="0"/>
                <a:cs typeface="Arial" panose="020B0604020202020204" pitchFamily="34" charset="0"/>
              </a:rPr>
              <a:t>Find markets</a:t>
            </a:r>
            <a:b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Rockwell Nova Light" charset="0"/>
                <a:cs typeface="Arial" panose="020B0604020202020204" pitchFamily="34" charset="0"/>
              </a:rPr>
            </a:b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Rockwell Nova Light" charset="0"/>
                <a:cs typeface="Arial" panose="020B0604020202020204" pitchFamily="34" charset="0"/>
              </a:rPr>
              <a:t>Find solutions</a:t>
            </a:r>
            <a:b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Rockwell Nova Light" charset="0"/>
                <a:cs typeface="Arial" panose="020B0604020202020204" pitchFamily="34" charset="0"/>
              </a:rPr>
            </a:b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Rockwell Nova Light" charset="0"/>
                <a:cs typeface="Arial" panose="020B0604020202020204" pitchFamily="34" charset="0"/>
              </a:rPr>
              <a:t>Find funding</a:t>
            </a:r>
          </a:p>
        </p:txBody>
      </p:sp>
      <p:pic>
        <p:nvPicPr>
          <p:cNvPr id="3" name="Graphic 2">
            <a:extLst>
              <a:ext uri="{FF2B5EF4-FFF2-40B4-BE49-F238E27FC236}">
                <a16:creationId xmlns:a16="http://schemas.microsoft.com/office/drawing/2014/main" id="{CBA70177-9956-6043-B3A4-E14C3E959ED9}"/>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879390" y="493645"/>
            <a:ext cx="1703009" cy="425752"/>
          </a:xfrm>
          <a:prstGeom prst="rect">
            <a:avLst/>
          </a:prstGeom>
        </p:spPr>
      </p:pic>
      <p:sp>
        <p:nvSpPr>
          <p:cNvPr id="11" name="Content Placeholder 2">
            <a:extLst>
              <a:ext uri="{FF2B5EF4-FFF2-40B4-BE49-F238E27FC236}">
                <a16:creationId xmlns:a16="http://schemas.microsoft.com/office/drawing/2014/main" id="{C2D6EB1B-B7B5-C04B-B181-EFEFCB1EBB53}"/>
              </a:ext>
            </a:extLst>
          </p:cNvPr>
          <p:cNvSpPr txBox="1">
            <a:spLocks/>
          </p:cNvSpPr>
          <p:nvPr/>
        </p:nvSpPr>
        <p:spPr>
          <a:xfrm>
            <a:off x="7758260" y="6212532"/>
            <a:ext cx="4433740" cy="640887"/>
          </a:xfrm>
          <a:prstGeom prst="rect">
            <a:avLst/>
          </a:prstGeom>
          <a:solidFill>
            <a:srgbClr val="FF5A5A"/>
          </a:solidFill>
        </p:spPr>
        <p:txBody>
          <a:bodyPr vert="horz" lIns="240000" tIns="120000" rIns="120000" bIns="120000" rtlCol="0" anchor="ctr">
            <a:normAutofit/>
          </a:bodyPr>
          <a:lstStyle>
            <a:lvl1pPr marL="171450" indent="-171450" algn="l" defTabSz="685800" rtl="0" eaLnBrk="1" latinLnBrk="0" hangingPunct="1">
              <a:lnSpc>
                <a:spcPct val="90000"/>
              </a:lnSpc>
              <a:spcBef>
                <a:spcPts val="750"/>
              </a:spcBef>
              <a:buFont typeface=".AppleSystemUIFont" charset="-120"/>
              <a:buChar char="-"/>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ppleSystemUIFont" charset="-12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ppleSystemUIFont" charset="-12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ppleSystemUIFont" charset="-12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ppleSystemUIFont" charset="-12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ppleSystemUIFont" charset="-120"/>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KTN supported clean-tech company </a:t>
            </a:r>
            <a:r>
              <a:rPr kumimoji="0" lang="en-US" sz="16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FeTu</a:t>
            </a: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3" name="Picture 12">
            <a:extLst>
              <a:ext uri="{FF2B5EF4-FFF2-40B4-BE49-F238E27FC236}">
                <a16:creationId xmlns:a16="http://schemas.microsoft.com/office/drawing/2014/main" id="{C2E1F6D5-D165-4AD1-9ED7-550C211E9F5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5941" y="5802309"/>
            <a:ext cx="1680357" cy="539751"/>
          </a:xfrm>
          <a:prstGeom prst="rect">
            <a:avLst/>
          </a:prstGeom>
        </p:spPr>
      </p:pic>
    </p:spTree>
    <p:extLst>
      <p:ext uri="{BB962C8B-B14F-4D97-AF65-F5344CB8AC3E}">
        <p14:creationId xmlns:p14="http://schemas.microsoft.com/office/powerpoint/2010/main" val="680355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410F891-310E-F346-B9F3-7DD2B014CEAF}"/>
              </a:ext>
            </a:extLst>
          </p:cNvPr>
          <p:cNvPicPr>
            <a:picLocks noChangeAspect="1"/>
          </p:cNvPicPr>
          <p:nvPr/>
        </p:nvPicPr>
        <p:blipFill>
          <a:blip r:embed="rId2" cstate="print">
            <a:duotone>
              <a:prstClr val="black"/>
              <a:srgbClr val="BE2BBB">
                <a:tint val="45000"/>
                <a:satMod val="400000"/>
              </a:srgbClr>
            </a:duotone>
            <a:extLst>
              <a:ext uri="{28A0092B-C50C-407E-A947-70E740481C1C}">
                <a14:useLocalDpi xmlns:a14="http://schemas.microsoft.com/office/drawing/2010/main"/>
              </a:ext>
            </a:extLst>
          </a:blip>
          <a:stretch>
            <a:fillRect/>
          </a:stretch>
        </p:blipFill>
        <p:spPr>
          <a:xfrm>
            <a:off x="1806" y="1"/>
            <a:ext cx="12188388" cy="6857999"/>
          </a:xfrm>
          <a:prstGeom prst="rect">
            <a:avLst/>
          </a:prstGeom>
        </p:spPr>
      </p:pic>
      <p:sp>
        <p:nvSpPr>
          <p:cNvPr id="2" name="Title 1"/>
          <p:cNvSpPr>
            <a:spLocks noGrp="1"/>
          </p:cNvSpPr>
          <p:nvPr>
            <p:ph type="title"/>
          </p:nvPr>
        </p:nvSpPr>
        <p:spPr>
          <a:xfrm>
            <a:off x="624001" y="481295"/>
            <a:ext cx="10811315" cy="1136780"/>
          </a:xfrm>
        </p:spPr>
        <p:txBody>
          <a:bodyPr lIns="0" tIns="0" rIns="0" bIns="0" anchor="t">
            <a:noAutofit/>
          </a:bodyPr>
          <a:lstStyle/>
          <a:p>
            <a:r>
              <a:rPr lang="en-GB" sz="4000" b="1" dirty="0">
                <a:solidFill>
                  <a:srgbClr val="FFFFFF"/>
                </a:solidFill>
                <a:latin typeface="Arial" panose="020B0604020202020204" pitchFamily="34" charset="0"/>
                <a:cs typeface="Arial" panose="020B0604020202020204" pitchFamily="34" charset="0"/>
              </a:rPr>
              <a:t>Knowledge Transfer Partnerships </a:t>
            </a:r>
            <a:br>
              <a:rPr lang="en-GB" sz="4000" b="1" dirty="0">
                <a:solidFill>
                  <a:srgbClr val="FFFFFF"/>
                </a:solidFill>
                <a:latin typeface="Arial" panose="020B0604020202020204" pitchFamily="34" charset="0"/>
                <a:cs typeface="Arial" panose="020B0604020202020204" pitchFamily="34" charset="0"/>
              </a:rPr>
            </a:br>
            <a:r>
              <a:rPr lang="en-GB" sz="4000" b="1" dirty="0">
                <a:solidFill>
                  <a:srgbClr val="FFFFFF"/>
                </a:solidFill>
                <a:latin typeface="Arial" panose="020B0604020202020204" pitchFamily="34" charset="0"/>
                <a:cs typeface="Arial" panose="020B0604020202020204" pitchFamily="34" charset="0"/>
              </a:rPr>
              <a:t>(KTP)</a:t>
            </a:r>
            <a:endParaRPr lang="en-US" sz="4000" b="1" dirty="0">
              <a:solidFill>
                <a:srgbClr val="FFFFFF"/>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E741C8D-F60A-3541-ACC3-05D30EF31DA7}"/>
              </a:ext>
            </a:extLst>
          </p:cNvPr>
          <p:cNvSpPr>
            <a:spLocks noGrp="1"/>
          </p:cNvSpPr>
          <p:nvPr>
            <p:ph type="sldNum" sz="quarter" idx="12"/>
          </p:nvPr>
        </p:nvSpPr>
        <p:spPr/>
        <p:txBody>
          <a:bodyPr/>
          <a:lstStyle/>
          <a:p>
            <a:fld id="{9B300B1C-C1E4-8748-BE64-222004E90874}" type="slidenum">
              <a:rPr lang="en-US" smtClean="0">
                <a:solidFill>
                  <a:schemeClr val="bg1"/>
                </a:solidFill>
              </a:rPr>
              <a:t>11</a:t>
            </a:fld>
            <a:endParaRPr lang="en-US" dirty="0">
              <a:solidFill>
                <a:schemeClr val="bg1"/>
              </a:solidFill>
            </a:endParaRPr>
          </a:p>
        </p:txBody>
      </p:sp>
      <p:sp>
        <p:nvSpPr>
          <p:cNvPr id="9" name="Content Placeholder 2">
            <a:extLst>
              <a:ext uri="{FF2B5EF4-FFF2-40B4-BE49-F238E27FC236}">
                <a16:creationId xmlns:a16="http://schemas.microsoft.com/office/drawing/2014/main" id="{4608DEEA-1A6F-EB43-8386-915A1A1D2818}"/>
              </a:ext>
            </a:extLst>
          </p:cNvPr>
          <p:cNvSpPr txBox="1">
            <a:spLocks/>
          </p:cNvSpPr>
          <p:nvPr/>
        </p:nvSpPr>
        <p:spPr>
          <a:xfrm>
            <a:off x="4546645" y="6240761"/>
            <a:ext cx="7645355" cy="640887"/>
          </a:xfrm>
          <a:prstGeom prst="rect">
            <a:avLst/>
          </a:prstGeom>
          <a:solidFill>
            <a:srgbClr val="BE2BBB"/>
          </a:solidFill>
        </p:spPr>
        <p:txBody>
          <a:bodyPr vert="horz" lIns="240000" tIns="120000" rIns="120000" bIns="120000" rtlCol="0" anchor="ctr">
            <a:normAutofit/>
          </a:bodyPr>
          <a:lstStyle>
            <a:lvl1pPr marL="171450" indent="-171450" algn="l" defTabSz="685800" rtl="0" eaLnBrk="1" latinLnBrk="0" hangingPunct="1">
              <a:lnSpc>
                <a:spcPct val="90000"/>
              </a:lnSpc>
              <a:spcBef>
                <a:spcPts val="750"/>
              </a:spcBef>
              <a:buFont typeface=".AppleSystemUIFont" charset="-120"/>
              <a:buChar char="-"/>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ppleSystemUIFont" charset="-12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ppleSystemUIFont" charset="-12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ppleSystemUIFont" charset="-12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ppleSystemUIFont" charset="-12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b="1" dirty="0">
                <a:solidFill>
                  <a:srgbClr val="FFFFFF"/>
                </a:solidFill>
                <a:latin typeface="+mj-lt"/>
              </a:rPr>
              <a:t>KTP partners Professor Udo </a:t>
            </a:r>
            <a:r>
              <a:rPr lang="en-US" sz="1600" b="1" dirty="0" err="1">
                <a:solidFill>
                  <a:srgbClr val="FFFFFF"/>
                </a:solidFill>
                <a:latin typeface="+mj-lt"/>
              </a:rPr>
              <a:t>Kruschwitz</a:t>
            </a:r>
            <a:r>
              <a:rPr lang="en-US" sz="1600" b="1" dirty="0">
                <a:solidFill>
                  <a:srgbClr val="FFFFFF"/>
                </a:solidFill>
                <a:latin typeface="+mj-lt"/>
              </a:rPr>
              <a:t>, </a:t>
            </a:r>
            <a:r>
              <a:rPr lang="en-US" sz="1600" b="1" dirty="0" err="1">
                <a:solidFill>
                  <a:srgbClr val="FFFFFF"/>
                </a:solidFill>
                <a:latin typeface="+mj-lt"/>
              </a:rPr>
              <a:t>Dr</a:t>
            </a:r>
            <a:r>
              <a:rPr lang="en-US" sz="1600" b="1" dirty="0">
                <a:solidFill>
                  <a:srgbClr val="FFFFFF"/>
                </a:solidFill>
                <a:latin typeface="+mj-lt"/>
              </a:rPr>
              <a:t> Miguel Martinez-Alvarez and David </a:t>
            </a:r>
            <a:r>
              <a:rPr lang="en-US" sz="1600" b="1" dirty="0" err="1">
                <a:solidFill>
                  <a:srgbClr val="FFFFFF"/>
                </a:solidFill>
                <a:latin typeface="+mj-lt"/>
              </a:rPr>
              <a:t>Benigson</a:t>
            </a:r>
            <a:endParaRPr lang="en-US" sz="1600" dirty="0">
              <a:solidFill>
                <a:srgbClr val="FFFFFF"/>
              </a:solidFill>
              <a:latin typeface="+mj-lt"/>
            </a:endParaRPr>
          </a:p>
        </p:txBody>
      </p:sp>
      <p:sp>
        <p:nvSpPr>
          <p:cNvPr id="10" name="Content Placeholder 3">
            <a:extLst>
              <a:ext uri="{FF2B5EF4-FFF2-40B4-BE49-F238E27FC236}">
                <a16:creationId xmlns:a16="http://schemas.microsoft.com/office/drawing/2014/main" id="{C9691477-C52D-8E4C-A10F-EE0DBC6404B3}"/>
              </a:ext>
            </a:extLst>
          </p:cNvPr>
          <p:cNvSpPr txBox="1">
            <a:spLocks/>
          </p:cNvSpPr>
          <p:nvPr/>
        </p:nvSpPr>
        <p:spPr>
          <a:xfrm>
            <a:off x="623999" y="1833707"/>
            <a:ext cx="5351499" cy="3853419"/>
          </a:xfrm>
          <a:prstGeom prst="rect">
            <a:avLst/>
          </a:prstGeom>
        </p:spPr>
        <p:txBody>
          <a:bodyPr lIns="0" tIns="0" rIns="0" bIns="0" anchor="t">
            <a:noAutofit/>
          </a:bodyPr>
          <a:lstStyle>
            <a:lvl1pPr marL="171450" indent="-171450" algn="l" defTabSz="685800" rtl="0" eaLnBrk="1" latinLnBrk="0" hangingPunct="1">
              <a:lnSpc>
                <a:spcPct val="90000"/>
              </a:lnSpc>
              <a:spcBef>
                <a:spcPts val="750"/>
              </a:spcBef>
              <a:buFont typeface=".AppleSystemUIFont" charset="-120"/>
              <a:buChar char="-"/>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ppleSystemUIFont" charset="-12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ppleSystemUIFont" charset="-12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ppleSystemUIFont" charset="-12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ppleSystemUIFont" charset="-12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Bef>
                <a:spcPts val="0"/>
              </a:spcBef>
              <a:spcAft>
                <a:spcPts val="800"/>
              </a:spcAft>
              <a:buFont typeface="System Font Regular"/>
              <a:buChar char="-"/>
            </a:pPr>
            <a:r>
              <a:rPr lang="en-US" sz="2200" dirty="0">
                <a:solidFill>
                  <a:srgbClr val="FFFFFF"/>
                </a:solidFill>
                <a:latin typeface="Arial" panose="020B0604020202020204" pitchFamily="34" charset="0"/>
                <a:cs typeface="Arial" panose="020B0604020202020204" pitchFamily="34" charset="0"/>
              </a:rPr>
              <a:t>KTPs help UK businesses innovate and grow by linking them with an academic or research </a:t>
            </a:r>
            <a:r>
              <a:rPr lang="en-US" sz="2200" dirty="0" err="1">
                <a:solidFill>
                  <a:srgbClr val="FFFFFF"/>
                </a:solidFill>
                <a:latin typeface="Arial" panose="020B0604020202020204" pitchFamily="34" charset="0"/>
                <a:cs typeface="Arial" panose="020B0604020202020204" pitchFamily="34" charset="0"/>
              </a:rPr>
              <a:t>organisation</a:t>
            </a:r>
            <a:r>
              <a:rPr lang="en-US" sz="2200" dirty="0">
                <a:solidFill>
                  <a:srgbClr val="FFFFFF"/>
                </a:solidFill>
                <a:latin typeface="Arial" panose="020B0604020202020204" pitchFamily="34" charset="0"/>
                <a:cs typeface="Arial" panose="020B0604020202020204" pitchFamily="34" charset="0"/>
              </a:rPr>
              <a:t> and a graduate</a:t>
            </a:r>
          </a:p>
          <a:p>
            <a:pPr>
              <a:lnSpc>
                <a:spcPct val="100000"/>
              </a:lnSpc>
              <a:spcBef>
                <a:spcPts val="0"/>
              </a:spcBef>
              <a:spcAft>
                <a:spcPts val="800"/>
              </a:spcAft>
              <a:buFont typeface="System Font Regular"/>
              <a:buChar char="-"/>
            </a:pPr>
            <a:r>
              <a:rPr lang="en-US" sz="2200" dirty="0">
                <a:solidFill>
                  <a:srgbClr val="FFFFFF"/>
                </a:solidFill>
                <a:latin typeface="Arial" panose="020B0604020202020204" pitchFamily="34" charset="0"/>
                <a:cs typeface="Arial" panose="020B0604020202020204" pitchFamily="34" charset="0"/>
              </a:rPr>
              <a:t>a KTP enables a business to bring in new skills and academic thinking</a:t>
            </a:r>
          </a:p>
          <a:p>
            <a:pPr>
              <a:lnSpc>
                <a:spcPct val="100000"/>
              </a:lnSpc>
              <a:spcBef>
                <a:spcPts val="0"/>
              </a:spcBef>
              <a:spcAft>
                <a:spcPts val="800"/>
              </a:spcAft>
              <a:buFont typeface="System Font Regular"/>
              <a:buChar char="-"/>
            </a:pPr>
            <a:r>
              <a:rPr lang="en-US" sz="2200" dirty="0">
                <a:solidFill>
                  <a:srgbClr val="FFFFFF"/>
                </a:solidFill>
                <a:latin typeface="Arial" panose="020B0604020202020204" pitchFamily="34" charset="0"/>
                <a:cs typeface="Arial" panose="020B0604020202020204" pitchFamily="34" charset="0"/>
              </a:rPr>
              <a:t>the academic or research </a:t>
            </a:r>
            <a:r>
              <a:rPr lang="en-US" sz="2200" dirty="0" err="1">
                <a:solidFill>
                  <a:srgbClr val="FFFFFF"/>
                </a:solidFill>
                <a:latin typeface="Arial" panose="020B0604020202020204" pitchFamily="34" charset="0"/>
                <a:cs typeface="Arial" panose="020B0604020202020204" pitchFamily="34" charset="0"/>
              </a:rPr>
              <a:t>organisation</a:t>
            </a:r>
            <a:r>
              <a:rPr lang="en-US" sz="2200" dirty="0">
                <a:solidFill>
                  <a:srgbClr val="FFFFFF"/>
                </a:solidFill>
                <a:latin typeface="Arial" panose="020B0604020202020204" pitchFamily="34" charset="0"/>
                <a:cs typeface="Arial" panose="020B0604020202020204" pitchFamily="34" charset="0"/>
              </a:rPr>
              <a:t> partner will help to recruit a suitable graduate</a:t>
            </a:r>
          </a:p>
          <a:p>
            <a:pPr>
              <a:lnSpc>
                <a:spcPct val="100000"/>
              </a:lnSpc>
              <a:spcBef>
                <a:spcPts val="0"/>
              </a:spcBef>
              <a:spcAft>
                <a:spcPts val="800"/>
              </a:spcAft>
              <a:buFont typeface="System Font Regular"/>
              <a:buChar char="-"/>
            </a:pPr>
            <a:r>
              <a:rPr lang="en-US" sz="2200" dirty="0">
                <a:solidFill>
                  <a:srgbClr val="FFFFFF"/>
                </a:solidFill>
                <a:latin typeface="Arial" panose="020B0604020202020204" pitchFamily="34" charset="0"/>
                <a:cs typeface="Arial" panose="020B0604020202020204" pitchFamily="34" charset="0"/>
              </a:rPr>
              <a:t>schemes last between 12 and 36 months</a:t>
            </a:r>
          </a:p>
        </p:txBody>
      </p:sp>
      <p:pic>
        <p:nvPicPr>
          <p:cNvPr id="11" name="Picture 10">
            <a:extLst>
              <a:ext uri="{FF2B5EF4-FFF2-40B4-BE49-F238E27FC236}">
                <a16:creationId xmlns:a16="http://schemas.microsoft.com/office/drawing/2014/main" id="{40095178-411B-4CB3-8706-FBD8F0B0BC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5941" y="5802309"/>
            <a:ext cx="1680357" cy="539751"/>
          </a:xfrm>
          <a:prstGeom prst="rect">
            <a:avLst/>
          </a:prstGeom>
        </p:spPr>
      </p:pic>
    </p:spTree>
    <p:extLst>
      <p:ext uri="{BB962C8B-B14F-4D97-AF65-F5344CB8AC3E}">
        <p14:creationId xmlns:p14="http://schemas.microsoft.com/office/powerpoint/2010/main" val="3148326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410F891-310E-F346-B9F3-7DD2B014CEAF}"/>
              </a:ext>
            </a:extLst>
          </p:cNvPr>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1808" y="3"/>
            <a:ext cx="12188381" cy="6857996"/>
          </a:xfrm>
          <a:prstGeom prst="rect">
            <a:avLst/>
          </a:prstGeom>
        </p:spPr>
      </p:pic>
      <p:sp>
        <p:nvSpPr>
          <p:cNvPr id="14" name="Rectangle 13">
            <a:extLst>
              <a:ext uri="{FF2B5EF4-FFF2-40B4-BE49-F238E27FC236}">
                <a16:creationId xmlns:a16="http://schemas.microsoft.com/office/drawing/2014/main" id="{ACC07FC4-005A-E749-8A63-71C5B35FAEEA}"/>
              </a:ext>
            </a:extLst>
          </p:cNvPr>
          <p:cNvSpPr/>
          <p:nvPr/>
        </p:nvSpPr>
        <p:spPr>
          <a:xfrm rot="16200000">
            <a:off x="4601873" y="-4614513"/>
            <a:ext cx="2962972" cy="12192000"/>
          </a:xfrm>
          <a:prstGeom prst="rect">
            <a:avLst/>
          </a:prstGeom>
          <a:gradFill>
            <a:gsLst>
              <a:gs pos="0">
                <a:schemeClr val="tx1">
                  <a:alpha val="50000"/>
                </a:schemeClr>
              </a:gs>
              <a:gs pos="81000">
                <a:schemeClr val="tx1">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Slide Number Placeholder 3">
            <a:extLst>
              <a:ext uri="{FF2B5EF4-FFF2-40B4-BE49-F238E27FC236}">
                <a16:creationId xmlns:a16="http://schemas.microsoft.com/office/drawing/2014/main" id="{7E741C8D-F60A-3541-ACC3-05D30EF31DA7}"/>
              </a:ext>
            </a:extLst>
          </p:cNvPr>
          <p:cNvSpPr>
            <a:spLocks noGrp="1"/>
          </p:cNvSpPr>
          <p:nvPr>
            <p:ph type="sldNum" sz="quarter" idx="12"/>
          </p:nvPr>
        </p:nvSpPr>
        <p:spPr/>
        <p:txBody>
          <a:bodyPr/>
          <a:lstStyle/>
          <a:p>
            <a:fld id="{9B300B1C-C1E4-8748-BE64-222004E90874}" type="slidenum">
              <a:rPr lang="en-US" smtClean="0">
                <a:solidFill>
                  <a:schemeClr val="bg1"/>
                </a:solidFill>
              </a:rPr>
              <a:t>12</a:t>
            </a:fld>
            <a:endParaRPr lang="en-US" dirty="0">
              <a:solidFill>
                <a:schemeClr val="bg1"/>
              </a:solidFill>
            </a:endParaRPr>
          </a:p>
        </p:txBody>
      </p:sp>
      <p:sp>
        <p:nvSpPr>
          <p:cNvPr id="24" name="Content Placeholder 3">
            <a:extLst>
              <a:ext uri="{FF2B5EF4-FFF2-40B4-BE49-F238E27FC236}">
                <a16:creationId xmlns:a16="http://schemas.microsoft.com/office/drawing/2014/main" id="{B3FE5D1F-97CB-EA4E-A676-814FCF3180D7}"/>
              </a:ext>
            </a:extLst>
          </p:cNvPr>
          <p:cNvSpPr txBox="1">
            <a:spLocks/>
          </p:cNvSpPr>
          <p:nvPr/>
        </p:nvSpPr>
        <p:spPr>
          <a:xfrm>
            <a:off x="624001" y="1671492"/>
            <a:ext cx="5950220" cy="3853419"/>
          </a:xfrm>
          <a:prstGeom prst="rect">
            <a:avLst/>
          </a:prstGeom>
        </p:spPr>
        <p:txBody>
          <a:bodyPr lIns="0" tIns="0" rIns="0" bIns="0" anchor="t">
            <a:noAutofit/>
          </a:bodyPr>
          <a:lstStyle>
            <a:lvl1pPr marL="171450" indent="-171450" algn="l" defTabSz="685800" rtl="0" eaLnBrk="1" latinLnBrk="0" hangingPunct="1">
              <a:lnSpc>
                <a:spcPct val="90000"/>
              </a:lnSpc>
              <a:spcBef>
                <a:spcPts val="750"/>
              </a:spcBef>
              <a:buFont typeface=".AppleSystemUIFont" charset="-120"/>
              <a:buChar char="-"/>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ppleSystemUIFont" charset="-12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ppleSystemUIFont" charset="-12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ppleSystemUIFont" charset="-12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ppleSystemUIFont" charset="-12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800"/>
              </a:spcAft>
              <a:buNone/>
            </a:pPr>
            <a:r>
              <a:rPr lang="en-US" sz="2000" dirty="0">
                <a:solidFill>
                  <a:srgbClr val="FFFFFF"/>
                </a:solidFill>
                <a:latin typeface="Arial" panose="020B0604020202020204" pitchFamily="34" charset="0"/>
                <a:cs typeface="Arial" panose="020B0604020202020204" pitchFamily="34" charset="0"/>
              </a:rPr>
              <a:t>Enterprise Europe Network is part of Innovate UK’s connecting network. It helps growing businesses to:</a:t>
            </a:r>
          </a:p>
          <a:p>
            <a:pPr>
              <a:lnSpc>
                <a:spcPct val="100000"/>
              </a:lnSpc>
              <a:spcBef>
                <a:spcPts val="0"/>
              </a:spcBef>
              <a:spcAft>
                <a:spcPts val="800"/>
              </a:spcAft>
              <a:buFont typeface="System Font Regular"/>
              <a:buChar char="-"/>
            </a:pPr>
            <a:r>
              <a:rPr lang="en-US" sz="1800" dirty="0">
                <a:solidFill>
                  <a:srgbClr val="FFFFFF"/>
                </a:solidFill>
                <a:latin typeface="Arial" panose="020B0604020202020204" pitchFamily="34" charset="0"/>
                <a:cs typeface="Arial" panose="020B0604020202020204" pitchFamily="34" charset="0"/>
              </a:rPr>
              <a:t>manage innovation, </a:t>
            </a:r>
            <a:r>
              <a:rPr lang="en-US" sz="1800" dirty="0" err="1">
                <a:solidFill>
                  <a:srgbClr val="FFFFFF"/>
                </a:solidFill>
                <a:latin typeface="Arial" panose="020B0604020202020204" pitchFamily="34" charset="0"/>
                <a:cs typeface="Arial" panose="020B0604020202020204" pitchFamily="34" charset="0"/>
              </a:rPr>
              <a:t>commercialise</a:t>
            </a:r>
            <a:r>
              <a:rPr lang="en-US" sz="1800" dirty="0">
                <a:solidFill>
                  <a:srgbClr val="FFFFFF"/>
                </a:solidFill>
                <a:latin typeface="Arial" panose="020B0604020202020204" pitchFamily="34" charset="0"/>
                <a:cs typeface="Arial" panose="020B0604020202020204" pitchFamily="34" charset="0"/>
              </a:rPr>
              <a:t> great </a:t>
            </a:r>
            <a:br>
              <a:rPr lang="en-US" sz="1800" dirty="0">
                <a:solidFill>
                  <a:srgbClr val="FFFFFF"/>
                </a:solidFill>
                <a:latin typeface="Arial" panose="020B0604020202020204" pitchFamily="34" charset="0"/>
                <a:cs typeface="Arial" panose="020B0604020202020204" pitchFamily="34" charset="0"/>
              </a:rPr>
            </a:br>
            <a:r>
              <a:rPr lang="en-US" sz="1800" dirty="0">
                <a:solidFill>
                  <a:srgbClr val="FFFFFF"/>
                </a:solidFill>
                <a:latin typeface="Arial" panose="020B0604020202020204" pitchFamily="34" charset="0"/>
                <a:cs typeface="Arial" panose="020B0604020202020204" pitchFamily="34" charset="0"/>
              </a:rPr>
              <a:t>ideas and grow</a:t>
            </a:r>
          </a:p>
          <a:p>
            <a:pPr>
              <a:lnSpc>
                <a:spcPct val="100000"/>
              </a:lnSpc>
              <a:spcBef>
                <a:spcPts val="0"/>
              </a:spcBef>
              <a:spcAft>
                <a:spcPts val="800"/>
              </a:spcAft>
              <a:buFont typeface="System Font Regular"/>
              <a:buChar char="-"/>
            </a:pPr>
            <a:r>
              <a:rPr lang="en-US" sz="1800" dirty="0">
                <a:solidFill>
                  <a:srgbClr val="FFFFFF"/>
                </a:solidFill>
                <a:latin typeface="Arial" panose="020B0604020202020204" pitchFamily="34" charset="0"/>
                <a:cs typeface="Arial" panose="020B0604020202020204" pitchFamily="34" charset="0"/>
              </a:rPr>
              <a:t>access long-term finance from the public</a:t>
            </a:r>
            <a:br>
              <a:rPr lang="en-US" sz="1800" dirty="0">
                <a:solidFill>
                  <a:srgbClr val="FFFFFF"/>
                </a:solidFill>
                <a:latin typeface="Arial" panose="020B0604020202020204" pitchFamily="34" charset="0"/>
                <a:cs typeface="Arial" panose="020B0604020202020204" pitchFamily="34" charset="0"/>
              </a:rPr>
            </a:br>
            <a:r>
              <a:rPr lang="en-US" sz="1800" dirty="0">
                <a:solidFill>
                  <a:srgbClr val="FFFFFF"/>
                </a:solidFill>
                <a:latin typeface="Arial" panose="020B0604020202020204" pitchFamily="34" charset="0"/>
                <a:cs typeface="Arial" panose="020B0604020202020204" pitchFamily="34" charset="0"/>
              </a:rPr>
              <a:t>and private sectors</a:t>
            </a:r>
          </a:p>
          <a:p>
            <a:pPr>
              <a:lnSpc>
                <a:spcPct val="100000"/>
              </a:lnSpc>
              <a:spcBef>
                <a:spcPts val="0"/>
              </a:spcBef>
              <a:spcAft>
                <a:spcPts val="800"/>
              </a:spcAft>
              <a:buFont typeface="System Font Regular"/>
              <a:buChar char="-"/>
            </a:pPr>
            <a:r>
              <a:rPr lang="en-US" sz="1800" dirty="0">
                <a:solidFill>
                  <a:srgbClr val="FFFFFF"/>
                </a:solidFill>
                <a:latin typeface="Arial" panose="020B0604020202020204" pitchFamily="34" charset="0"/>
                <a:cs typeface="Arial" panose="020B0604020202020204" pitchFamily="34" charset="0"/>
              </a:rPr>
              <a:t>connect to a network of advisors spanning</a:t>
            </a:r>
            <a:br>
              <a:rPr lang="en-US" sz="1800" dirty="0">
                <a:solidFill>
                  <a:srgbClr val="FFFFFF"/>
                </a:solidFill>
                <a:latin typeface="Arial" panose="020B0604020202020204" pitchFamily="34" charset="0"/>
                <a:cs typeface="Arial" panose="020B0604020202020204" pitchFamily="34" charset="0"/>
              </a:rPr>
            </a:br>
            <a:r>
              <a:rPr lang="en-US" sz="1800" dirty="0">
                <a:solidFill>
                  <a:srgbClr val="FFFFFF"/>
                </a:solidFill>
                <a:latin typeface="Arial" panose="020B0604020202020204" pitchFamily="34" charset="0"/>
                <a:cs typeface="Arial" panose="020B0604020202020204" pitchFamily="34" charset="0"/>
              </a:rPr>
              <a:t>more than 60 countries</a:t>
            </a:r>
          </a:p>
          <a:p>
            <a:pPr>
              <a:lnSpc>
                <a:spcPct val="100000"/>
              </a:lnSpc>
              <a:spcBef>
                <a:spcPts val="0"/>
              </a:spcBef>
              <a:spcAft>
                <a:spcPts val="800"/>
              </a:spcAft>
              <a:buFont typeface="System Font Regular"/>
              <a:buChar char="-"/>
            </a:pPr>
            <a:r>
              <a:rPr lang="en-US" sz="1800" dirty="0">
                <a:solidFill>
                  <a:srgbClr val="FFFFFF"/>
                </a:solidFill>
                <a:latin typeface="Arial" panose="020B0604020202020204" pitchFamily="34" charset="0"/>
                <a:cs typeface="Arial" panose="020B0604020202020204" pitchFamily="34" charset="0"/>
              </a:rPr>
              <a:t>connect to partners to develop products </a:t>
            </a:r>
            <a:br>
              <a:rPr lang="en-US" sz="1800" dirty="0">
                <a:solidFill>
                  <a:srgbClr val="FFFFFF"/>
                </a:solidFill>
                <a:latin typeface="Arial" panose="020B0604020202020204" pitchFamily="34" charset="0"/>
                <a:cs typeface="Arial" panose="020B0604020202020204" pitchFamily="34" charset="0"/>
              </a:rPr>
            </a:br>
            <a:r>
              <a:rPr lang="en-US" sz="1800" dirty="0">
                <a:solidFill>
                  <a:srgbClr val="FFFFFF"/>
                </a:solidFill>
                <a:latin typeface="Arial" panose="020B0604020202020204" pitchFamily="34" charset="0"/>
                <a:cs typeface="Arial" panose="020B0604020202020204" pitchFamily="34" charset="0"/>
              </a:rPr>
              <a:t>or services</a:t>
            </a:r>
          </a:p>
          <a:p>
            <a:pPr>
              <a:lnSpc>
                <a:spcPct val="100000"/>
              </a:lnSpc>
              <a:spcBef>
                <a:spcPts val="0"/>
              </a:spcBef>
              <a:spcAft>
                <a:spcPts val="800"/>
              </a:spcAft>
              <a:buFont typeface="System Font Regular"/>
              <a:buChar char="-"/>
            </a:pPr>
            <a:r>
              <a:rPr lang="en-US" sz="1800" dirty="0">
                <a:solidFill>
                  <a:srgbClr val="FFFFFF"/>
                </a:solidFill>
                <a:latin typeface="Arial" panose="020B0604020202020204" pitchFamily="34" charset="0"/>
                <a:cs typeface="Arial" panose="020B0604020202020204" pitchFamily="34" charset="0"/>
              </a:rPr>
              <a:t>expand into new countries with help</a:t>
            </a:r>
            <a:br>
              <a:rPr lang="en-US" sz="1800" dirty="0">
                <a:solidFill>
                  <a:srgbClr val="FFFFFF"/>
                </a:solidFill>
                <a:latin typeface="Arial" panose="020B0604020202020204" pitchFamily="34" charset="0"/>
                <a:cs typeface="Arial" panose="020B0604020202020204" pitchFamily="34" charset="0"/>
              </a:rPr>
            </a:br>
            <a:r>
              <a:rPr lang="en-US" sz="1800" dirty="0">
                <a:solidFill>
                  <a:srgbClr val="FFFFFF"/>
                </a:solidFill>
                <a:latin typeface="Arial" panose="020B0604020202020204" pitchFamily="34" charset="0"/>
                <a:cs typeface="Arial" panose="020B0604020202020204" pitchFamily="34" charset="0"/>
              </a:rPr>
              <a:t>from local experts</a:t>
            </a:r>
          </a:p>
          <a:p>
            <a:pPr marL="0" indent="0">
              <a:lnSpc>
                <a:spcPct val="100000"/>
              </a:lnSpc>
              <a:spcBef>
                <a:spcPts val="0"/>
              </a:spcBef>
              <a:spcAft>
                <a:spcPts val="800"/>
              </a:spcAft>
              <a:buNone/>
            </a:pPr>
            <a:endParaRPr lang="en-US" sz="1733" dirty="0">
              <a:solidFill>
                <a:srgbClr val="FFFFFF"/>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99B20B86-2BCB-7D40-97A4-5450A4E5C8E9}"/>
              </a:ext>
            </a:extLst>
          </p:cNvPr>
          <p:cNvSpPr txBox="1">
            <a:spLocks/>
          </p:cNvSpPr>
          <p:nvPr/>
        </p:nvSpPr>
        <p:spPr>
          <a:xfrm>
            <a:off x="624001" y="481295"/>
            <a:ext cx="8019167" cy="442815"/>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175" b="0" i="0" kern="1200">
                <a:solidFill>
                  <a:srgbClr val="5F2167"/>
                </a:solidFill>
                <a:latin typeface="Rockwell Nova Light" charset="0"/>
                <a:ea typeface="Rockwell Nova Light" charset="0"/>
                <a:cs typeface="Rockwell Nova Light" charset="0"/>
              </a:defRPr>
            </a:lvl1pPr>
          </a:lstStyle>
          <a:p>
            <a:r>
              <a:rPr lang="en-GB" sz="3467" dirty="0">
                <a:solidFill>
                  <a:srgbClr val="FFFFFF"/>
                </a:solidFill>
                <a:latin typeface="Arial" panose="020B0604020202020204" pitchFamily="34" charset="0"/>
                <a:cs typeface="Arial" panose="020B0604020202020204" pitchFamily="34" charset="0"/>
              </a:rPr>
              <a:t>Enterprise Europe Network</a:t>
            </a:r>
            <a:endParaRPr lang="en-US" sz="3467" dirty="0">
              <a:solidFill>
                <a:srgbClr val="FFFFFF"/>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03FBDA6F-4934-FD4E-BEA1-52ACCEE75FA7}"/>
              </a:ext>
            </a:extLst>
          </p:cNvPr>
          <p:cNvSpPr/>
          <p:nvPr/>
        </p:nvSpPr>
        <p:spPr>
          <a:xfrm>
            <a:off x="624000" y="1007589"/>
            <a:ext cx="5095705" cy="328231"/>
          </a:xfrm>
          <a:prstGeom prst="rect">
            <a:avLst/>
          </a:prstGeom>
        </p:spPr>
        <p:txBody>
          <a:bodyPr wrap="square" lIns="0" tIns="0" rIns="0" bIns="0">
            <a:spAutoFit/>
          </a:bodyPr>
          <a:lstStyle/>
          <a:p>
            <a:r>
              <a:rPr lang="en-US" sz="2133" dirty="0">
                <a:solidFill>
                  <a:srgbClr val="FFFFFF"/>
                </a:solidFill>
                <a:latin typeface="Arial" panose="020B0604020202020204" pitchFamily="34" charset="0"/>
                <a:ea typeface="Rockwell Nova Light" charset="0"/>
                <a:cs typeface="Arial" panose="020B0604020202020204" pitchFamily="34" charset="0"/>
              </a:rPr>
              <a:t>For growing, innovative businesses </a:t>
            </a:r>
          </a:p>
        </p:txBody>
      </p:sp>
      <p:pic>
        <p:nvPicPr>
          <p:cNvPr id="11" name="Picture 10">
            <a:extLst>
              <a:ext uri="{FF2B5EF4-FFF2-40B4-BE49-F238E27FC236}">
                <a16:creationId xmlns:a16="http://schemas.microsoft.com/office/drawing/2014/main" id="{E6465E1D-55E8-4B21-AB17-1AB87F6C6B2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5940" y="5802309"/>
            <a:ext cx="1682753" cy="539751"/>
          </a:xfrm>
          <a:prstGeom prst="rect">
            <a:avLst/>
          </a:prstGeom>
        </p:spPr>
      </p:pic>
      <p:pic>
        <p:nvPicPr>
          <p:cNvPr id="12" name="Picture 11">
            <a:extLst>
              <a:ext uri="{FF2B5EF4-FFF2-40B4-BE49-F238E27FC236}">
                <a16:creationId xmlns:a16="http://schemas.microsoft.com/office/drawing/2014/main" id="{FB918A31-F7AD-40EC-9675-9133E3140B9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5941" y="5802309"/>
            <a:ext cx="1680357" cy="539751"/>
          </a:xfrm>
          <a:prstGeom prst="rect">
            <a:avLst/>
          </a:prstGeom>
        </p:spPr>
      </p:pic>
    </p:spTree>
    <p:extLst>
      <p:ext uri="{BB962C8B-B14F-4D97-AF65-F5344CB8AC3E}">
        <p14:creationId xmlns:p14="http://schemas.microsoft.com/office/powerpoint/2010/main" val="190878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71CE614-BE80-4DB8-A83A-37EF5B748C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179"/>
            <a:ext cx="12192000" cy="6835283"/>
          </a:xfrm>
          <a:prstGeom prst="rect">
            <a:avLst/>
          </a:prstGeom>
        </p:spPr>
      </p:pic>
      <p:sp>
        <p:nvSpPr>
          <p:cNvPr id="12" name="Content Placeholder 11">
            <a:extLst>
              <a:ext uri="{FF2B5EF4-FFF2-40B4-BE49-F238E27FC236}">
                <a16:creationId xmlns:a16="http://schemas.microsoft.com/office/drawing/2014/main" id="{D408B78B-76FE-4F2B-8CB1-5F4378F6FFCA}"/>
              </a:ext>
            </a:extLst>
          </p:cNvPr>
          <p:cNvSpPr>
            <a:spLocks noGrp="1"/>
          </p:cNvSpPr>
          <p:nvPr>
            <p:ph idx="1"/>
          </p:nvPr>
        </p:nvSpPr>
        <p:spPr>
          <a:xfrm>
            <a:off x="548583" y="1270368"/>
            <a:ext cx="3514370" cy="4590876"/>
          </a:xfrm>
        </p:spPr>
        <p:txBody>
          <a:bodyPr>
            <a:normAutofit/>
          </a:bodyPr>
          <a:lstStyle/>
          <a:p>
            <a:pPr marL="0" indent="0">
              <a:buNone/>
              <a:defRPr/>
            </a:pPr>
            <a:r>
              <a:rPr lang="en-GB" sz="2667" dirty="0">
                <a:solidFill>
                  <a:srgbClr val="626262"/>
                </a:solidFill>
                <a:latin typeface="Arial" panose="020B0604020202020204" pitchFamily="34" charset="0"/>
                <a:cs typeface="Arial" panose="020B0604020202020204" pitchFamily="34" charset="0"/>
              </a:rPr>
              <a:t>Fostering innovation to drive economic growth</a:t>
            </a:r>
          </a:p>
          <a:p>
            <a:pPr lvl="0">
              <a:buFont typeface="System Font Regular"/>
              <a:buChar char="-"/>
              <a:defRPr/>
            </a:pPr>
            <a:endParaRPr lang="en-GB" dirty="0">
              <a:solidFill>
                <a:srgbClr val="626262"/>
              </a:solidFill>
              <a:latin typeface="Arial" panose="020B0604020202020204" pitchFamily="34" charset="0"/>
              <a:cs typeface="Arial" panose="020B0604020202020204" pitchFamily="34" charset="0"/>
            </a:endParaRPr>
          </a:p>
          <a:p>
            <a:pPr lvl="0">
              <a:buFont typeface="System Font Regular"/>
              <a:buChar char="-"/>
              <a:defRPr/>
            </a:pPr>
            <a:r>
              <a:rPr lang="en-GB" sz="1900" dirty="0">
                <a:solidFill>
                  <a:srgbClr val="626262"/>
                </a:solidFill>
                <a:latin typeface="Arial" panose="020B0604020202020204" pitchFamily="34" charset="0"/>
                <a:cs typeface="Arial" panose="020B0604020202020204" pitchFamily="34" charset="0"/>
              </a:rPr>
              <a:t>bridge the gap between businesses, academia, research and government</a:t>
            </a:r>
          </a:p>
          <a:p>
            <a:pPr lvl="0">
              <a:buFont typeface="System Font Regular"/>
              <a:buChar char="-"/>
              <a:defRPr/>
            </a:pPr>
            <a:r>
              <a:rPr lang="en-GB" sz="1900" dirty="0">
                <a:solidFill>
                  <a:srgbClr val="626262"/>
                </a:solidFill>
                <a:latin typeface="Arial" panose="020B0604020202020204" pitchFamily="34" charset="0"/>
                <a:cs typeface="Arial" panose="020B0604020202020204" pitchFamily="34" charset="0"/>
              </a:rPr>
              <a:t>transforming the UK’s ability to create new products and services</a:t>
            </a:r>
          </a:p>
          <a:p>
            <a:pPr lvl="0">
              <a:buFont typeface="System Font Regular"/>
              <a:buChar char="-"/>
              <a:defRPr/>
            </a:pPr>
            <a:r>
              <a:rPr lang="en-GB" sz="1900" dirty="0">
                <a:solidFill>
                  <a:srgbClr val="626262"/>
                </a:solidFill>
                <a:latin typeface="Arial" panose="020B0604020202020204" pitchFamily="34" charset="0"/>
                <a:cs typeface="Arial" panose="020B0604020202020204" pitchFamily="34" charset="0"/>
              </a:rPr>
              <a:t>ensure global opportunities for the UK and sustained economic growth for the future</a:t>
            </a:r>
          </a:p>
          <a:p>
            <a:endParaRPr lang="en-GB" dirty="0"/>
          </a:p>
        </p:txBody>
      </p:sp>
      <p:sp>
        <p:nvSpPr>
          <p:cNvPr id="2" name="Rectangle 1">
            <a:extLst>
              <a:ext uri="{FF2B5EF4-FFF2-40B4-BE49-F238E27FC236}">
                <a16:creationId xmlns:a16="http://schemas.microsoft.com/office/drawing/2014/main" id="{C919B243-3EC4-4739-B402-DB4D3AC30C2B}"/>
              </a:ext>
            </a:extLst>
          </p:cNvPr>
          <p:cNvSpPr/>
          <p:nvPr/>
        </p:nvSpPr>
        <p:spPr>
          <a:xfrm>
            <a:off x="8861197" y="-18854"/>
            <a:ext cx="3330804" cy="2516956"/>
          </a:xfrm>
          <a:prstGeom prst="rect">
            <a:avLst/>
          </a:prstGeom>
          <a:solidFill>
            <a:srgbClr val="DFE0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622C548F-9050-4D28-825E-5E166EEA033E}"/>
              </a:ext>
            </a:extLst>
          </p:cNvPr>
          <p:cNvSpPr/>
          <p:nvPr/>
        </p:nvSpPr>
        <p:spPr>
          <a:xfrm>
            <a:off x="8570534" y="1340178"/>
            <a:ext cx="384930" cy="758115"/>
          </a:xfrm>
          <a:prstGeom prst="rect">
            <a:avLst/>
          </a:prstGeom>
          <a:solidFill>
            <a:srgbClr val="DFE0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7B1E616-758A-4CAB-9D27-683D5B7E2E97}"/>
              </a:ext>
            </a:extLst>
          </p:cNvPr>
          <p:cNvSpPr/>
          <p:nvPr/>
        </p:nvSpPr>
        <p:spPr>
          <a:xfrm>
            <a:off x="7965650" y="744718"/>
            <a:ext cx="593889" cy="59000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807338A0-166E-4C0C-BB08-E8853E466FBB}"/>
              </a:ext>
            </a:extLst>
          </p:cNvPr>
          <p:cNvSpPr/>
          <p:nvPr/>
        </p:nvSpPr>
        <p:spPr>
          <a:xfrm>
            <a:off x="8427563" y="1704001"/>
            <a:ext cx="312296" cy="285055"/>
          </a:xfrm>
          <a:prstGeom prst="rect">
            <a:avLst/>
          </a:prstGeom>
          <a:solidFill>
            <a:srgbClr val="DFE0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EEF662D-F395-4FC4-8A99-5BECF5B452A2}"/>
              </a:ext>
            </a:extLst>
          </p:cNvPr>
          <p:cNvSpPr/>
          <p:nvPr/>
        </p:nvSpPr>
        <p:spPr>
          <a:xfrm>
            <a:off x="7993930" y="312000"/>
            <a:ext cx="131975" cy="253608"/>
          </a:xfrm>
          <a:prstGeom prst="rect">
            <a:avLst/>
          </a:prstGeom>
          <a:solidFill>
            <a:srgbClr val="DFE0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9AF3562D-7B34-4C83-8B87-51EDF820EA87}"/>
              </a:ext>
            </a:extLst>
          </p:cNvPr>
          <p:cNvSpPr/>
          <p:nvPr/>
        </p:nvSpPr>
        <p:spPr>
          <a:xfrm>
            <a:off x="7993930" y="641023"/>
            <a:ext cx="245097" cy="2536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54C1D4BF-C6FC-4628-9258-CB711987CB57}"/>
              </a:ext>
            </a:extLst>
          </p:cNvPr>
          <p:cNvSpPr/>
          <p:nvPr/>
        </p:nvSpPr>
        <p:spPr>
          <a:xfrm>
            <a:off x="8023779" y="1340178"/>
            <a:ext cx="245097" cy="2536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9EA5FC8-F10D-4DFE-AD10-5434EF6EC9E0}"/>
              </a:ext>
            </a:extLst>
          </p:cNvPr>
          <p:cNvSpPr/>
          <p:nvPr/>
        </p:nvSpPr>
        <p:spPr>
          <a:xfrm>
            <a:off x="7806958" y="-26705"/>
            <a:ext cx="245097" cy="2536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BBD860F3-4602-4CC0-AA0F-2AAFC18B05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5940" y="5802309"/>
            <a:ext cx="1682753" cy="539751"/>
          </a:xfrm>
          <a:prstGeom prst="rect">
            <a:avLst/>
          </a:prstGeom>
        </p:spPr>
      </p:pic>
      <p:sp>
        <p:nvSpPr>
          <p:cNvPr id="16" name="TextBox 15">
            <a:extLst>
              <a:ext uri="{FF2B5EF4-FFF2-40B4-BE49-F238E27FC236}">
                <a16:creationId xmlns:a16="http://schemas.microsoft.com/office/drawing/2014/main" id="{618A3CCD-9AA5-4A3A-AF2E-52E90050B49A}"/>
              </a:ext>
            </a:extLst>
          </p:cNvPr>
          <p:cNvSpPr txBox="1"/>
          <p:nvPr/>
        </p:nvSpPr>
        <p:spPr>
          <a:xfrm>
            <a:off x="383962" y="292890"/>
            <a:ext cx="8879859" cy="769441"/>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151" normalizeH="0" baseline="0" noProof="0" dirty="0">
                <a:ln>
                  <a:noFill/>
                </a:ln>
                <a:solidFill>
                  <a:srgbClr val="2E2D62"/>
                </a:solidFill>
                <a:effectLst/>
                <a:uLnTx/>
                <a:uFillTx/>
                <a:latin typeface="Arial" panose="020B0604020202020204" pitchFamily="34" charset="0"/>
                <a:ea typeface="+mn-ea"/>
                <a:cs typeface="Arial" panose="020B0604020202020204" pitchFamily="34" charset="0"/>
              </a:rPr>
              <a:t>Catapult Network</a:t>
            </a:r>
          </a:p>
        </p:txBody>
      </p:sp>
    </p:spTree>
    <p:extLst>
      <p:ext uri="{BB962C8B-B14F-4D97-AF65-F5344CB8AC3E}">
        <p14:creationId xmlns:p14="http://schemas.microsoft.com/office/powerpoint/2010/main" val="603749399"/>
      </p:ext>
    </p:extLst>
  </p:cSld>
  <p:clrMapOvr>
    <a:masterClrMapping/>
  </p:clrMapOvr>
</p:sld>
</file>

<file path=ppt/theme/theme1.xml><?xml version="1.0" encoding="utf-8"?>
<a:theme xmlns:a="http://schemas.openxmlformats.org/drawingml/2006/main" name="Office Theme">
  <a:themeElements>
    <a:clrScheme name="UKRI">
      <a:dk1>
        <a:srgbClr val="201D3E"/>
      </a:dk1>
      <a:lt1>
        <a:srgbClr val="FF6800"/>
      </a:lt1>
      <a:dk2>
        <a:srgbClr val="F19D1B"/>
      </a:dk2>
      <a:lt2>
        <a:srgbClr val="F9BB0E"/>
      </a:lt2>
      <a:accent1>
        <a:srgbClr val="69BF49"/>
      </a:accent1>
      <a:accent2>
        <a:srgbClr val="07B089"/>
      </a:accent2>
      <a:accent3>
        <a:srgbClr val="36D2AF"/>
      </a:accent3>
      <a:accent4>
        <a:srgbClr val="10BED6"/>
      </a:accent4>
      <a:accent5>
        <a:srgbClr val="247BE1"/>
      </a:accent5>
      <a:accent6>
        <a:srgbClr val="BF28BC"/>
      </a:accent6>
      <a:hlink>
        <a:srgbClr val="FF595B"/>
      </a:hlink>
      <a:folHlink>
        <a:srgbClr val="F02436"/>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MASTER 2 WHI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ontent slides">
  <a:themeElements>
    <a:clrScheme name="InnovateUK">
      <a:dk1>
        <a:srgbClr val="000000"/>
      </a:dk1>
      <a:lt1>
        <a:srgbClr val="FEFFFF"/>
      </a:lt1>
      <a:dk2>
        <a:srgbClr val="5F2167"/>
      </a:dk2>
      <a:lt2>
        <a:srgbClr val="A6A9B4"/>
      </a:lt2>
      <a:accent1>
        <a:srgbClr val="004268"/>
      </a:accent1>
      <a:accent2>
        <a:srgbClr val="00734F"/>
      </a:accent2>
      <a:accent3>
        <a:srgbClr val="4C6172"/>
      </a:accent3>
      <a:accent4>
        <a:srgbClr val="AF1C42"/>
      </a:accent4>
      <a:accent5>
        <a:srgbClr val="E76766"/>
      </a:accent5>
      <a:accent6>
        <a:srgbClr val="5CB0E0"/>
      </a:accent6>
      <a:hlink>
        <a:srgbClr val="30A080"/>
      </a:hlink>
      <a:folHlink>
        <a:srgbClr val="CA67A7"/>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8.3215.181_Brandassets_IUK_Corporate slide deck_template_widescreen" id="{EF58F99F-8E0B-2B48-B070-5FA4B450A7FC}" vid="{32746010-500E-6946-9060-58643C2162EE}"/>
    </a:ext>
  </a:extLst>
</a:theme>
</file>

<file path=ppt/theme/theme4.xml><?xml version="1.0" encoding="utf-8"?>
<a:theme xmlns:a="http://schemas.openxmlformats.org/drawingml/2006/main" name="4_Content slides">
  <a:themeElements>
    <a:clrScheme name="InnovateUK">
      <a:dk1>
        <a:srgbClr val="000000"/>
      </a:dk1>
      <a:lt1>
        <a:srgbClr val="FEFFFF"/>
      </a:lt1>
      <a:dk2>
        <a:srgbClr val="5F2167"/>
      </a:dk2>
      <a:lt2>
        <a:srgbClr val="A6A9B4"/>
      </a:lt2>
      <a:accent1>
        <a:srgbClr val="004268"/>
      </a:accent1>
      <a:accent2>
        <a:srgbClr val="00734F"/>
      </a:accent2>
      <a:accent3>
        <a:srgbClr val="4C6172"/>
      </a:accent3>
      <a:accent4>
        <a:srgbClr val="AF1C42"/>
      </a:accent4>
      <a:accent5>
        <a:srgbClr val="E76766"/>
      </a:accent5>
      <a:accent6>
        <a:srgbClr val="5CB0E0"/>
      </a:accent6>
      <a:hlink>
        <a:srgbClr val="30A080"/>
      </a:hlink>
      <a:folHlink>
        <a:srgbClr val="CA67A7"/>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8.3215.181_Brandassets_IUK_Corporate slide deck_template_widescreen" id="{EF58F99F-8E0B-2B48-B070-5FA4B450A7FC}" vid="{32746010-500E-6946-9060-58643C2162E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2303E00B1D2A6489FA49A3284897530" ma:contentTypeVersion="12" ma:contentTypeDescription="Create a new document." ma:contentTypeScope="" ma:versionID="c504b60bdcd23c0cef57c9f6a69d7f6d">
  <xsd:schema xmlns:xsd="http://www.w3.org/2001/XMLSchema" xmlns:xs="http://www.w3.org/2001/XMLSchema" xmlns:p="http://schemas.microsoft.com/office/2006/metadata/properties" xmlns:ns2="836070ae-bedd-4c8b-98d2-72b5379e158e" xmlns:ns3="b3e6cb3d-b9a4-4d6c-b20d-c65c846de810" targetNamespace="http://schemas.microsoft.com/office/2006/metadata/properties" ma:root="true" ma:fieldsID="380888ecec0e80edf249ae2330ef8898" ns2:_="" ns3:_="">
    <xsd:import namespace="836070ae-bedd-4c8b-98d2-72b5379e158e"/>
    <xsd:import namespace="b3e6cb3d-b9a4-4d6c-b20d-c65c846de81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6070ae-bedd-4c8b-98d2-72b5379e15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e6cb3d-b9a4-4d6c-b20d-c65c846de81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F0EB3A-994E-4EB1-B390-EA1CA157EEEE}">
  <ds:schemaRefs>
    <ds:schemaRef ds:uri="http://purl.org/dc/elements/1.1/"/>
    <ds:schemaRef ds:uri="http://schemas.microsoft.com/office/2006/metadata/properties"/>
    <ds:schemaRef ds:uri="77faf0a0-7db2-4c36-9a77-8ffdf47c42d6"/>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3650bf85-829b-4640-80b9-9a1e2212d260"/>
    <ds:schemaRef ds:uri="http://www.w3.org/XML/1998/namespace"/>
    <ds:schemaRef ds:uri="http://purl.org/dc/dcmitype/"/>
  </ds:schemaRefs>
</ds:datastoreItem>
</file>

<file path=customXml/itemProps2.xml><?xml version="1.0" encoding="utf-8"?>
<ds:datastoreItem xmlns:ds="http://schemas.openxmlformats.org/officeDocument/2006/customXml" ds:itemID="{AE0864F9-B313-47CE-BC19-26F56DB8CD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6070ae-bedd-4c8b-98d2-72b5379e158e"/>
    <ds:schemaRef ds:uri="b3e6cb3d-b9a4-4d6c-b20d-c65c846de8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C16A4-5A82-44BD-889B-FAE44645A28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990</TotalTime>
  <Words>1026</Words>
  <Application>Microsoft Office PowerPoint</Application>
  <PresentationFormat>Widescreen</PresentationFormat>
  <Paragraphs>147</Paragraphs>
  <Slides>13</Slides>
  <Notes>10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13</vt:i4>
      </vt:variant>
    </vt:vector>
  </HeadingPairs>
  <TitlesOfParts>
    <vt:vector size="25" baseType="lpstr">
      <vt:lpstr>.AppleSystemUIFont</vt:lpstr>
      <vt:lpstr>Arial</vt:lpstr>
      <vt:lpstr>Calibri</vt:lpstr>
      <vt:lpstr>Calibri Light</vt:lpstr>
      <vt:lpstr>Rockwell Nova Light</vt:lpstr>
      <vt:lpstr>System Font Regular</vt:lpstr>
      <vt:lpstr>Times</vt:lpstr>
      <vt:lpstr>Times New Roman</vt:lpstr>
      <vt:lpstr>Office Theme</vt:lpstr>
      <vt:lpstr>MASTER 2 WHITE</vt:lpstr>
      <vt:lpstr>3_Content slides</vt:lpstr>
      <vt:lpstr>4_Content slides</vt:lpstr>
      <vt:lpstr>PowerPoint Presentation</vt:lpstr>
      <vt:lpstr>PowerPoint Presentation</vt:lpstr>
      <vt:lpstr>Innovate UK’s response to COVID-19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Knowledge Transfer Partnerships  (KTP)</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Helen Meade</dc:creator>
  <cp:lastModifiedBy>Claire Danaher</cp:lastModifiedBy>
  <cp:revision>62</cp:revision>
  <cp:lastPrinted>2019-12-16T21:45:49Z</cp:lastPrinted>
  <dcterms:created xsi:type="dcterms:W3CDTF">2019-11-07T12:03:43Z</dcterms:created>
  <dcterms:modified xsi:type="dcterms:W3CDTF">2020-05-15T08:54:31Z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0x010100F2303E00B1D2A6489FA49A3284897530</vt:lpwstr>
  </property>
</Properties>
</file>