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3"/>
  </p:notesMasterIdLst>
  <p:handoutMasterIdLst>
    <p:handoutMasterId r:id="rId14"/>
  </p:handoutMasterIdLst>
  <p:sldIdLst>
    <p:sldId id="256" r:id="rId5"/>
    <p:sldId id="258" r:id="rId6"/>
    <p:sldId id="297" r:id="rId7"/>
    <p:sldId id="298" r:id="rId8"/>
    <p:sldId id="299" r:id="rId9"/>
    <p:sldId id="300" r:id="rId10"/>
    <p:sldId id="302" r:id="rId11"/>
    <p:sldId id="301" r:id="rId12"/>
  </p:sldIdLst>
  <p:sldSz cx="12192000" cy="6858000"/>
  <p:notesSz cx="6889750" cy="1002188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2" d="100"/>
          <a:sy n="62" d="100"/>
        </p:scale>
        <p:origin x="80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3"/>
            <a:ext cx="2986309" cy="503177"/>
          </a:xfrm>
          <a:prstGeom prst="rect">
            <a:avLst/>
          </a:prstGeom>
        </p:spPr>
        <p:txBody>
          <a:bodyPr vert="horz" lIns="92464" tIns="46232" rIns="92464" bIns="46232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01832" y="3"/>
            <a:ext cx="2986309" cy="503177"/>
          </a:xfrm>
          <a:prstGeom prst="rect">
            <a:avLst/>
          </a:prstGeom>
        </p:spPr>
        <p:txBody>
          <a:bodyPr vert="horz" lIns="92464" tIns="46232" rIns="92464" bIns="46232" rtlCol="0"/>
          <a:lstStyle>
            <a:lvl1pPr algn="r">
              <a:defRPr sz="1200"/>
            </a:lvl1pPr>
          </a:lstStyle>
          <a:p>
            <a:fld id="{9E9A0CE8-16C7-40F2-ACD4-30A5B8E4717E}" type="datetimeFigureOut">
              <a:rPr lang="en-US" smtClean="0"/>
              <a:t>5/7/2020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518713"/>
            <a:ext cx="2986309" cy="503177"/>
          </a:xfrm>
          <a:prstGeom prst="rect">
            <a:avLst/>
          </a:prstGeom>
        </p:spPr>
        <p:txBody>
          <a:bodyPr vert="horz" lIns="92464" tIns="46232" rIns="92464" bIns="46232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01832" y="9518713"/>
            <a:ext cx="2986309" cy="503177"/>
          </a:xfrm>
          <a:prstGeom prst="rect">
            <a:avLst/>
          </a:prstGeom>
        </p:spPr>
        <p:txBody>
          <a:bodyPr vert="horz" lIns="92464" tIns="46232" rIns="92464" bIns="46232" rtlCol="0" anchor="b"/>
          <a:lstStyle>
            <a:lvl1pPr algn="r">
              <a:defRPr sz="1200"/>
            </a:lvl1pPr>
          </a:lstStyle>
          <a:p>
            <a:fld id="{EF11A404-3327-45E5-AABF-AD241D052E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318344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6" y="0"/>
            <a:ext cx="2985558" cy="502835"/>
          </a:xfrm>
          <a:prstGeom prst="rect">
            <a:avLst/>
          </a:prstGeom>
        </p:spPr>
        <p:txBody>
          <a:bodyPr vert="horz" lIns="92464" tIns="46232" rIns="92464" bIns="46232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02603" y="0"/>
            <a:ext cx="2985558" cy="502835"/>
          </a:xfrm>
          <a:prstGeom prst="rect">
            <a:avLst/>
          </a:prstGeom>
        </p:spPr>
        <p:txBody>
          <a:bodyPr vert="horz" lIns="92464" tIns="46232" rIns="92464" bIns="46232" rtlCol="0"/>
          <a:lstStyle>
            <a:lvl1pPr algn="r">
              <a:defRPr sz="1200"/>
            </a:lvl1pPr>
          </a:lstStyle>
          <a:p>
            <a:fld id="{327C3DA5-C914-4DFB-B36E-448AA53FA63E}" type="datetimeFigureOut">
              <a:rPr lang="en-GB" smtClean="0"/>
              <a:t>07/05/2020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38150" y="1254125"/>
            <a:ext cx="6013450" cy="33829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64" tIns="46232" rIns="92464" bIns="46232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976" y="4823034"/>
            <a:ext cx="5511800" cy="3946119"/>
          </a:xfrm>
          <a:prstGeom prst="rect">
            <a:avLst/>
          </a:prstGeom>
        </p:spPr>
        <p:txBody>
          <a:bodyPr vert="horz" lIns="92464" tIns="46232" rIns="92464" bIns="46232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6" y="9519058"/>
            <a:ext cx="2985558" cy="502834"/>
          </a:xfrm>
          <a:prstGeom prst="rect">
            <a:avLst/>
          </a:prstGeom>
        </p:spPr>
        <p:txBody>
          <a:bodyPr vert="horz" lIns="92464" tIns="46232" rIns="92464" bIns="46232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02603" y="9519058"/>
            <a:ext cx="2985558" cy="502834"/>
          </a:xfrm>
          <a:prstGeom prst="rect">
            <a:avLst/>
          </a:prstGeom>
        </p:spPr>
        <p:txBody>
          <a:bodyPr vert="horz" lIns="92464" tIns="46232" rIns="92464" bIns="46232" rtlCol="0" anchor="b"/>
          <a:lstStyle>
            <a:lvl1pPr algn="r">
              <a:defRPr sz="1200"/>
            </a:lvl1pPr>
          </a:lstStyle>
          <a:p>
            <a:fld id="{A47A6389-47C6-4F1E-93E4-8591E7C3B8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065322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2546290"/>
            <a:ext cx="9144000" cy="1408601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4059238"/>
            <a:ext cx="9144000" cy="1304070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2985" y="241229"/>
            <a:ext cx="4315518" cy="2160000"/>
          </a:xfrm>
          <a:prstGeom prst="rect">
            <a:avLst/>
          </a:prstGeom>
        </p:spPr>
      </p:pic>
      <p:cxnSp>
        <p:nvCxnSpPr>
          <p:cNvPr id="8" name="Straight Connector 7"/>
          <p:cNvCxnSpPr/>
          <p:nvPr userDrawn="1"/>
        </p:nvCxnSpPr>
        <p:spPr>
          <a:xfrm flipV="1">
            <a:off x="931985" y="6066692"/>
            <a:ext cx="10287000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9261" y="6255595"/>
            <a:ext cx="1980000" cy="443876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20472" y="6161543"/>
            <a:ext cx="1817026" cy="631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11346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7982215" cy="1325563"/>
          </a:xfrm>
        </p:spPr>
        <p:txBody>
          <a:bodyPr/>
          <a:lstStyle>
            <a:lvl1pPr>
              <a:defRPr b="1">
                <a:solidFill>
                  <a:srgbClr val="FF0000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cxnSp>
        <p:nvCxnSpPr>
          <p:cNvPr id="7" name="Straight Connector 6"/>
          <p:cNvCxnSpPr/>
          <p:nvPr userDrawn="1"/>
        </p:nvCxnSpPr>
        <p:spPr>
          <a:xfrm flipV="1">
            <a:off x="931985" y="6185754"/>
            <a:ext cx="10287000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1985" y="6389336"/>
            <a:ext cx="1440000" cy="322819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75033" y="365125"/>
            <a:ext cx="2157759" cy="108000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3154" y="6300321"/>
            <a:ext cx="1440000" cy="500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60939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cxnSp>
        <p:nvCxnSpPr>
          <p:cNvPr id="10" name="Straight Connector 9"/>
          <p:cNvCxnSpPr/>
          <p:nvPr userDrawn="1"/>
        </p:nvCxnSpPr>
        <p:spPr>
          <a:xfrm flipV="1">
            <a:off x="931985" y="6185754"/>
            <a:ext cx="10287000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1985" y="6389336"/>
            <a:ext cx="1440000" cy="322819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75033" y="365125"/>
            <a:ext cx="2157759" cy="10800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3154" y="6300321"/>
            <a:ext cx="1440000" cy="500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94031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7892562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cxnSp>
        <p:nvCxnSpPr>
          <p:cNvPr id="11" name="Straight Connector 10"/>
          <p:cNvCxnSpPr/>
          <p:nvPr userDrawn="1"/>
        </p:nvCxnSpPr>
        <p:spPr>
          <a:xfrm flipV="1">
            <a:off x="931985" y="6185754"/>
            <a:ext cx="10287000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1985" y="6389336"/>
            <a:ext cx="1440000" cy="322819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75033" y="365125"/>
            <a:ext cx="2157759" cy="10800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3154" y="6300321"/>
            <a:ext cx="1440000" cy="500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39398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7908558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cxnSp>
        <p:nvCxnSpPr>
          <p:cNvPr id="13" name="Straight Connector 12"/>
          <p:cNvCxnSpPr/>
          <p:nvPr userDrawn="1"/>
        </p:nvCxnSpPr>
        <p:spPr>
          <a:xfrm flipV="1">
            <a:off x="931985" y="6185754"/>
            <a:ext cx="10287000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1985" y="6389336"/>
            <a:ext cx="1440000" cy="322819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75033" y="365125"/>
            <a:ext cx="2157759" cy="108000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3154" y="6300321"/>
            <a:ext cx="1440000" cy="500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16524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7883769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cxnSp>
        <p:nvCxnSpPr>
          <p:cNvPr id="9" name="Straight Connector 8"/>
          <p:cNvCxnSpPr/>
          <p:nvPr userDrawn="1"/>
        </p:nvCxnSpPr>
        <p:spPr>
          <a:xfrm flipV="1">
            <a:off x="931985" y="6185754"/>
            <a:ext cx="10287000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1985" y="6389336"/>
            <a:ext cx="1440000" cy="322819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75033" y="365125"/>
            <a:ext cx="2157759" cy="10800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3154" y="6300321"/>
            <a:ext cx="1440000" cy="500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38549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 userDrawn="1"/>
        </p:nvCxnSpPr>
        <p:spPr>
          <a:xfrm flipV="1">
            <a:off x="931985" y="6185754"/>
            <a:ext cx="10287000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1985" y="6389336"/>
            <a:ext cx="1440000" cy="322819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75033" y="365125"/>
            <a:ext cx="2157759" cy="10800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3154" y="6300321"/>
            <a:ext cx="1440000" cy="500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61879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1600" y="1582615"/>
            <a:ext cx="6172200" cy="4559789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cxnSp>
        <p:nvCxnSpPr>
          <p:cNvPr id="11" name="Straight Connector 10"/>
          <p:cNvCxnSpPr/>
          <p:nvPr userDrawn="1"/>
        </p:nvCxnSpPr>
        <p:spPr>
          <a:xfrm flipV="1">
            <a:off x="931985" y="6185754"/>
            <a:ext cx="10287000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1985" y="6389336"/>
            <a:ext cx="1440000" cy="322819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75033" y="365125"/>
            <a:ext cx="2157759" cy="10800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3154" y="6300321"/>
            <a:ext cx="1440000" cy="500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4889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1600200"/>
            <a:ext cx="6172200" cy="42608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cxnSp>
        <p:nvCxnSpPr>
          <p:cNvPr id="11" name="Straight Connector 10"/>
          <p:cNvCxnSpPr/>
          <p:nvPr userDrawn="1"/>
        </p:nvCxnSpPr>
        <p:spPr>
          <a:xfrm flipV="1">
            <a:off x="931985" y="6185754"/>
            <a:ext cx="10287000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1985" y="6389336"/>
            <a:ext cx="1440000" cy="322819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75033" y="365125"/>
            <a:ext cx="2157759" cy="10800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3154" y="6300321"/>
            <a:ext cx="1440000" cy="500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82261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7883769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cxnSp>
        <p:nvCxnSpPr>
          <p:cNvPr id="10" name="Straight Connector 9"/>
          <p:cNvCxnSpPr/>
          <p:nvPr userDrawn="1"/>
        </p:nvCxnSpPr>
        <p:spPr>
          <a:xfrm flipV="1">
            <a:off x="931985" y="6185754"/>
            <a:ext cx="10287000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1985" y="6389336"/>
            <a:ext cx="1440000" cy="322819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75033" y="365125"/>
            <a:ext cx="2157759" cy="10800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3154" y="6300321"/>
            <a:ext cx="1440000" cy="500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17655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1582615"/>
            <a:ext cx="2628900" cy="459434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cxnSp>
        <p:nvCxnSpPr>
          <p:cNvPr id="10" name="Straight Connector 9"/>
          <p:cNvCxnSpPr/>
          <p:nvPr userDrawn="1"/>
        </p:nvCxnSpPr>
        <p:spPr>
          <a:xfrm flipV="1">
            <a:off x="931985" y="6185754"/>
            <a:ext cx="10287000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1985" y="6389336"/>
            <a:ext cx="1440000" cy="322819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75033" y="365125"/>
            <a:ext cx="2157759" cy="10800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3154" y="6300321"/>
            <a:ext cx="1440000" cy="500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21618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33AF23-4AE4-4DFE-8FA8-5348C2D2C6EE}" type="datetimeFigureOut">
              <a:rPr lang="en-GB" smtClean="0"/>
              <a:t>07/05/2020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3208DA-4B7A-4114-91D9-C7BD5B2609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18909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tmp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mailto:adrian.waters@egs.live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2889788"/>
            <a:ext cx="9144000" cy="1408601"/>
          </a:xfrm>
        </p:spPr>
        <p:txBody>
          <a:bodyPr>
            <a:noAutofit/>
          </a:bodyPr>
          <a:lstStyle/>
          <a:p>
            <a:r>
              <a:rPr lang="en-GB" sz="4400" b="1" dirty="0">
                <a:solidFill>
                  <a:srgbClr val="FF0000"/>
                </a:solidFill>
              </a:rPr>
              <a:t>Adapting your Supply Chains during a Pandemic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4424998"/>
            <a:ext cx="9144000" cy="1304070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pPr algn="l"/>
            <a:r>
              <a:rPr lang="en-US" dirty="0"/>
              <a:t>Presented by Adrian Waters</a:t>
            </a:r>
          </a:p>
          <a:p>
            <a:pPr algn="l"/>
            <a:r>
              <a:rPr lang="en-US" dirty="0"/>
              <a:t>Manufacturing Growth Manager</a:t>
            </a:r>
          </a:p>
          <a:p>
            <a:pPr algn="l"/>
            <a:r>
              <a:rPr lang="en-US" dirty="0">
                <a:cs typeface="Calibri"/>
              </a:rPr>
              <a:t>South East Midlands Region</a:t>
            </a:r>
          </a:p>
        </p:txBody>
      </p:sp>
    </p:spTree>
    <p:extLst>
      <p:ext uri="{BB962C8B-B14F-4D97-AF65-F5344CB8AC3E}">
        <p14:creationId xmlns:p14="http://schemas.microsoft.com/office/powerpoint/2010/main" val="10483716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A862C9-07F5-4082-8859-340C771F49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Supply Chains under Spotlight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905429-C400-408F-B5AF-CC8F82BFC4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dirty="0"/>
              <a:t>Supply Chains generally quite flexible – however convoluted and complex</a:t>
            </a:r>
          </a:p>
          <a:p>
            <a:r>
              <a:rPr lang="en-US" sz="2000" dirty="0"/>
              <a:t>But this was unprecedented - </a:t>
            </a:r>
            <a:r>
              <a:rPr lang="en-US" sz="2000" i="1" dirty="0"/>
              <a:t>No-one</a:t>
            </a:r>
            <a:r>
              <a:rPr lang="en-US" sz="2000" dirty="0"/>
              <a:t> was or could be prepared for Covid-19</a:t>
            </a:r>
          </a:p>
          <a:p>
            <a:r>
              <a:rPr lang="en-US" sz="2000" dirty="0"/>
              <a:t>Recent survey by the Institute for Supply Management (ISM) found 75% disrupted by the crisis</a:t>
            </a:r>
          </a:p>
          <a:p>
            <a:r>
              <a:rPr lang="en-US" sz="2000" dirty="0"/>
              <a:t>More worryingly – 44% had no sort of plan to deal with the crisis yet (30</a:t>
            </a:r>
            <a:r>
              <a:rPr lang="en-US" sz="2000" baseline="30000" dirty="0"/>
              <a:t>th</a:t>
            </a:r>
            <a:r>
              <a:rPr lang="en-US" sz="2000" dirty="0"/>
              <a:t> April)</a:t>
            </a:r>
          </a:p>
          <a:p>
            <a:r>
              <a:rPr lang="en-US" sz="2000" dirty="0"/>
              <a:t>As the crisis deepens – our own findings are that:</a:t>
            </a:r>
          </a:p>
          <a:p>
            <a:pPr lvl="1"/>
            <a:r>
              <a:rPr lang="en-US" sz="2000" dirty="0"/>
              <a:t>Some are experiencing unprecedented demand – are hard pressed to meet from supply chain</a:t>
            </a:r>
          </a:p>
          <a:p>
            <a:pPr lvl="1"/>
            <a:r>
              <a:rPr lang="en-US" sz="2000" dirty="0"/>
              <a:t>Others are decimated – no orders and/or immobile downward supply chain</a:t>
            </a:r>
          </a:p>
          <a:p>
            <a:pPr lvl="1"/>
            <a:r>
              <a:rPr lang="en-US" sz="2000" dirty="0"/>
              <a:t>Most, however, are caught in between these two extremes</a:t>
            </a:r>
          </a:p>
          <a:p>
            <a:r>
              <a:rPr lang="en-US" sz="2000" dirty="0"/>
              <a:t>Companies who develop target-orientated actions plans – and execute when the time is right…</a:t>
            </a:r>
          </a:p>
          <a:p>
            <a:r>
              <a:rPr lang="en-GB" sz="2000" dirty="0"/>
              <a:t>…may cope better and be in a stronger position to survive and perhaps emerge stronger</a:t>
            </a:r>
          </a:p>
        </p:txBody>
      </p:sp>
    </p:spTree>
    <p:extLst>
      <p:ext uri="{BB962C8B-B14F-4D97-AF65-F5344CB8AC3E}">
        <p14:creationId xmlns:p14="http://schemas.microsoft.com/office/powerpoint/2010/main" val="8016700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46CA47-00C7-4137-A2C7-4AF1EFF489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Adjusting Operations to Cope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6B3F8E-4BB2-4DC0-9ECC-FC66DBA153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92313" y="1178353"/>
            <a:ext cx="10515600" cy="4351338"/>
          </a:xfrm>
        </p:spPr>
        <p:txBody>
          <a:bodyPr>
            <a:normAutofit lnSpcReduction="10000"/>
          </a:bodyPr>
          <a:lstStyle/>
          <a:p>
            <a:pPr marL="0" indent="0" fontAlgn="base">
              <a:buNone/>
            </a:pPr>
            <a:endParaRPr lang="en-US" sz="2000" dirty="0"/>
          </a:p>
          <a:p>
            <a:pPr fontAlgn="base"/>
            <a:r>
              <a:rPr lang="en-US" sz="2000" dirty="0"/>
              <a:t>Spoken with 144 companies in last six weeks following crisis</a:t>
            </a:r>
          </a:p>
          <a:p>
            <a:pPr fontAlgn="base"/>
            <a:r>
              <a:rPr lang="en-US" sz="2000" dirty="0"/>
              <a:t>Takes the form of a Crisis Action Report – assesses key pain points and drives prioritization</a:t>
            </a:r>
          </a:p>
          <a:p>
            <a:pPr fontAlgn="base"/>
            <a:r>
              <a:rPr lang="en-US" sz="2000" dirty="0"/>
              <a:t>Supply Chain feedback is that companies need to focus on two things in times like these</a:t>
            </a:r>
          </a:p>
          <a:p>
            <a:pPr fontAlgn="base"/>
            <a:r>
              <a:rPr lang="en-US" sz="2000" b="1" i="1" dirty="0"/>
              <a:t>Tightening</a:t>
            </a:r>
            <a:r>
              <a:rPr lang="en-US" sz="2000" i="1" dirty="0"/>
              <a:t> </a:t>
            </a:r>
            <a:r>
              <a:rPr lang="en-US" sz="2000" dirty="0"/>
              <a:t>the connection between supply and demand – whatever your size</a:t>
            </a:r>
          </a:p>
          <a:p>
            <a:pPr fontAlgn="base"/>
            <a:r>
              <a:rPr lang="en-US" sz="2000" b="1" i="1" dirty="0"/>
              <a:t>Understanding</a:t>
            </a:r>
            <a:r>
              <a:rPr lang="en-US" sz="2000" dirty="0"/>
              <a:t> what inventory is critical to you, your suppliers - and your customers</a:t>
            </a:r>
          </a:p>
          <a:p>
            <a:pPr fontAlgn="base"/>
            <a:r>
              <a:rPr lang="en-US" sz="2000" dirty="0"/>
              <a:t>Having a solid understanding of what customer priorities are is vital – and what they forecast</a:t>
            </a:r>
          </a:p>
          <a:p>
            <a:pPr fontAlgn="base"/>
            <a:r>
              <a:rPr lang="en-US" sz="2000" dirty="0"/>
              <a:t>Strongest supply chains are those that operate dynamically based on real information and data</a:t>
            </a:r>
          </a:p>
          <a:p>
            <a:pPr fontAlgn="base"/>
            <a:r>
              <a:rPr lang="en-US" sz="2000" dirty="0"/>
              <a:t>Data derived and gathered at both a state, local and customer level to meet shifting demand</a:t>
            </a:r>
          </a:p>
          <a:p>
            <a:pPr fontAlgn="base"/>
            <a:r>
              <a:rPr lang="en-US" sz="2000" dirty="0"/>
              <a:t>For larger manufacturers</a:t>
            </a:r>
          </a:p>
          <a:p>
            <a:pPr lvl="1" fontAlgn="base"/>
            <a:r>
              <a:rPr lang="en-US" sz="1600" dirty="0"/>
              <a:t>will be a need for investment in automation and intelligent workflows based on this data</a:t>
            </a:r>
          </a:p>
          <a:p>
            <a:pPr lvl="1" fontAlgn="base"/>
            <a:r>
              <a:rPr lang="en-US" sz="1600" dirty="0"/>
              <a:t>smaller manufacturers will need to better integrate their forecasting and liaison with customer base</a:t>
            </a:r>
          </a:p>
          <a:p>
            <a:pPr marL="457200" lvl="1" indent="0" fontAlgn="base">
              <a:buNone/>
            </a:pPr>
            <a:endParaRPr lang="en-US" sz="1600" dirty="0"/>
          </a:p>
          <a:p>
            <a:pPr lvl="1" fontAlgn="base"/>
            <a:endParaRPr lang="en-US" sz="1600" dirty="0"/>
          </a:p>
          <a:p>
            <a:pPr fontAlgn="base"/>
            <a:endParaRPr lang="en-US" sz="2000" dirty="0"/>
          </a:p>
          <a:p>
            <a:pPr marL="0" indent="0">
              <a:buNone/>
            </a:pPr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13687618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1FB155-7675-487E-AE46-67DCE1E568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 Cycle of Risk Analysis and</a:t>
            </a:r>
            <a:br>
              <a:rPr lang="en-GB" dirty="0"/>
            </a:br>
            <a:r>
              <a:rPr lang="en-GB" dirty="0"/>
              <a:t>Tactical Response in Operations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D00E46-CE82-45BC-8D06-BD5F3A9C6E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dirty="0"/>
              <a:t>The Cycle of Risk has to deal with:</a:t>
            </a:r>
          </a:p>
          <a:p>
            <a:pPr lvl="1"/>
            <a:r>
              <a:rPr lang="en-GB" dirty="0"/>
              <a:t>The </a:t>
            </a:r>
            <a:r>
              <a:rPr lang="en-GB" b="1" i="1" dirty="0"/>
              <a:t>Supply</a:t>
            </a:r>
            <a:r>
              <a:rPr lang="en-GB" b="1" dirty="0"/>
              <a:t> Shocks </a:t>
            </a:r>
            <a:r>
              <a:rPr lang="en-GB" dirty="0"/>
              <a:t>– disruption in availability of goods</a:t>
            </a:r>
          </a:p>
          <a:p>
            <a:pPr lvl="1"/>
            <a:r>
              <a:rPr lang="en-GB" dirty="0"/>
              <a:t>The </a:t>
            </a:r>
            <a:r>
              <a:rPr lang="en-GB" b="1" i="1" dirty="0"/>
              <a:t>Demand</a:t>
            </a:r>
            <a:r>
              <a:rPr lang="en-GB" b="1" dirty="0"/>
              <a:t> Shocks </a:t>
            </a:r>
            <a:r>
              <a:rPr lang="en-GB" dirty="0"/>
              <a:t>– panic buying certain goods</a:t>
            </a:r>
          </a:p>
          <a:p>
            <a:pPr lvl="1"/>
            <a:r>
              <a:rPr lang="en-GB" dirty="0"/>
              <a:t>The </a:t>
            </a:r>
            <a:r>
              <a:rPr lang="en-GB" b="1" i="1" dirty="0"/>
              <a:t>After</a:t>
            </a:r>
            <a:r>
              <a:rPr lang="en-GB" b="1" dirty="0"/>
              <a:t> Shocks </a:t>
            </a:r>
            <a:r>
              <a:rPr lang="en-GB" dirty="0"/>
              <a:t>– will demand return to normal or waves of buying?</a:t>
            </a:r>
          </a:p>
          <a:p>
            <a:pPr lvl="1"/>
            <a:r>
              <a:rPr lang="en-GB" dirty="0"/>
              <a:t>The </a:t>
            </a:r>
            <a:r>
              <a:rPr lang="en-GB" b="1" i="1" dirty="0"/>
              <a:t>New</a:t>
            </a:r>
            <a:r>
              <a:rPr lang="en-GB" b="1" dirty="0"/>
              <a:t> Normal </a:t>
            </a:r>
            <a:r>
              <a:rPr lang="en-GB" dirty="0"/>
              <a:t>– beware the inventory bounce</a:t>
            </a:r>
          </a:p>
          <a:p>
            <a:pPr lvl="1"/>
            <a:r>
              <a:rPr lang="en-GB" dirty="0"/>
              <a:t>The Supply Chain </a:t>
            </a:r>
            <a:r>
              <a:rPr lang="en-GB" b="1" i="1" dirty="0"/>
              <a:t>Shrinkage</a:t>
            </a:r>
            <a:r>
              <a:rPr lang="en-GB" dirty="0"/>
              <a:t> – companies look to localise sourcing</a:t>
            </a:r>
          </a:p>
          <a:p>
            <a:pPr lvl="1"/>
            <a:endParaRPr lang="en-GB" dirty="0"/>
          </a:p>
          <a:p>
            <a:r>
              <a:rPr lang="en-GB" dirty="0"/>
              <a:t>Create a planning framework to break down/prioritise activities</a:t>
            </a:r>
          </a:p>
          <a:p>
            <a:r>
              <a:rPr lang="en-GB" dirty="0"/>
              <a:t>Seek outside help if required – </a:t>
            </a:r>
            <a:r>
              <a:rPr lang="en-GB" dirty="0" err="1"/>
              <a:t>MGP</a:t>
            </a:r>
            <a:r>
              <a:rPr lang="en-GB" dirty="0"/>
              <a:t> Grant Support available</a:t>
            </a:r>
          </a:p>
          <a:p>
            <a:r>
              <a:rPr lang="en-GB" dirty="0"/>
              <a:t>Break down cycle of risk in to daily, weekly, monthly plan in simple spreadsheet – containing tactical responses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850580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946A37-EF46-4C5F-B50F-E457B89277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Crisis Action Report Framework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DE64C5-D0D4-4ABC-B057-904FF2E3DD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err="1"/>
              <a:t>MGP</a:t>
            </a:r>
            <a:r>
              <a:rPr lang="en-GB" dirty="0"/>
              <a:t> assists with conduct of Crisis Action Reports with SMEs</a:t>
            </a:r>
          </a:p>
          <a:p>
            <a:r>
              <a:rPr lang="en-GB" dirty="0"/>
              <a:t>Feedback to date broadly correlates with national ISM survey</a:t>
            </a:r>
          </a:p>
          <a:p>
            <a:r>
              <a:rPr lang="en-GB" dirty="0"/>
              <a:t>Provides a crisis monitoring tool to review:</a:t>
            </a:r>
          </a:p>
          <a:p>
            <a:pPr lvl="1"/>
            <a:r>
              <a:rPr lang="en-GB" dirty="0"/>
              <a:t>Your own business supply shock</a:t>
            </a:r>
          </a:p>
          <a:p>
            <a:pPr lvl="1"/>
            <a:r>
              <a:rPr lang="en-GB" dirty="0"/>
              <a:t>Your own business demand shock</a:t>
            </a:r>
          </a:p>
          <a:p>
            <a:pPr lvl="1"/>
            <a:r>
              <a:rPr lang="en-GB" dirty="0"/>
              <a:t>Your own plan and forecast for return to work</a:t>
            </a:r>
          </a:p>
          <a:p>
            <a:pPr lvl="1"/>
            <a:r>
              <a:rPr lang="en-GB" dirty="0"/>
              <a:t>Your own new normal and that foreseen by your customer base</a:t>
            </a:r>
          </a:p>
          <a:p>
            <a:pPr lvl="1"/>
            <a:r>
              <a:rPr lang="en-GB" dirty="0"/>
              <a:t>Your own plan to minimise future shocks to your supply chain </a:t>
            </a:r>
          </a:p>
          <a:p>
            <a:pPr lvl="1"/>
            <a:endParaRPr lang="en-GB" dirty="0"/>
          </a:p>
          <a:p>
            <a:pPr lvl="1"/>
            <a:endParaRPr lang="en-GB" dirty="0"/>
          </a:p>
          <a:p>
            <a:pPr lvl="1"/>
            <a:endParaRPr lang="en-GB" dirty="0"/>
          </a:p>
          <a:p>
            <a:pPr lvl="1"/>
            <a:endParaRPr lang="en-GB" dirty="0"/>
          </a:p>
          <a:p>
            <a:pPr lvl="1"/>
            <a:endParaRPr lang="en-GB" dirty="0"/>
          </a:p>
          <a:p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160813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7D1341-C890-4ECC-8D23-1D0E95BC53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Crisis Action Report Template</a:t>
            </a:r>
          </a:p>
        </p:txBody>
      </p:sp>
      <p:pic>
        <p:nvPicPr>
          <p:cNvPr id="5" name="Content Placeholder 4" descr="A screenshot of a computer&#10;&#10;Description automatically generated">
            <a:extLst>
              <a:ext uri="{FF2B5EF4-FFF2-40B4-BE49-F238E27FC236}">
                <a16:creationId xmlns:a16="http://schemas.microsoft.com/office/drawing/2014/main" id="{DDCE8731-5ECA-4BEE-B671-8A67FB5CF43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1154" y="1825625"/>
            <a:ext cx="8109691" cy="4351338"/>
          </a:xfrm>
        </p:spPr>
      </p:pic>
    </p:spTree>
    <p:extLst>
      <p:ext uri="{BB962C8B-B14F-4D97-AF65-F5344CB8AC3E}">
        <p14:creationId xmlns:p14="http://schemas.microsoft.com/office/powerpoint/2010/main" val="35651022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6FBFC2-057A-4FD9-B8F5-9FE9519D6B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Grant Support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DCFA3B-7E96-4DDD-9B09-96A1FD981C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err="1"/>
              <a:t>MGP</a:t>
            </a:r>
            <a:r>
              <a:rPr lang="en-GB" dirty="0"/>
              <a:t> operating remotely – otherwise grant support as normal</a:t>
            </a:r>
          </a:p>
          <a:p>
            <a:r>
              <a:rPr lang="en-GB" dirty="0"/>
              <a:t>To support the engagement of third-party support during crisis</a:t>
            </a:r>
          </a:p>
          <a:p>
            <a:r>
              <a:rPr lang="en-GB" dirty="0"/>
              <a:t>33% support for Revenue projects against £3,000 to £6,000 spend</a:t>
            </a:r>
          </a:p>
          <a:p>
            <a:r>
              <a:rPr lang="en-GB" dirty="0"/>
              <a:t>33% support for Cap-ex projects against up to £25,000 spend</a:t>
            </a:r>
          </a:p>
          <a:p>
            <a:r>
              <a:rPr lang="en-GB" dirty="0"/>
              <a:t>Diagnostic takes place remotely i/o face-to-face</a:t>
            </a:r>
          </a:p>
          <a:p>
            <a:r>
              <a:rPr lang="en-GB" dirty="0"/>
              <a:t>On-line assessment process (Growth Mapper)</a:t>
            </a:r>
          </a:p>
          <a:p>
            <a:r>
              <a:rPr lang="en-GB" dirty="0"/>
              <a:t>Single supplier requirement</a:t>
            </a:r>
          </a:p>
          <a:p>
            <a:r>
              <a:rPr lang="en-GB" dirty="0"/>
              <a:t>Up to four months in which to claim</a:t>
            </a:r>
          </a:p>
        </p:txBody>
      </p:sp>
    </p:spTree>
    <p:extLst>
      <p:ext uri="{BB962C8B-B14F-4D97-AF65-F5344CB8AC3E}">
        <p14:creationId xmlns:p14="http://schemas.microsoft.com/office/powerpoint/2010/main" val="14124848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94B0B8-F49D-4D6D-8E33-37DCFE9FB1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Contact Details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F20047-936A-41EA-AA1A-2FFFCFD3E9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	</a:t>
            </a:r>
            <a:r>
              <a:rPr lang="en-GB" b="1" dirty="0"/>
              <a:t>Adrian Waters</a:t>
            </a:r>
          </a:p>
          <a:p>
            <a:pPr marL="0" indent="0">
              <a:buNone/>
            </a:pPr>
            <a:r>
              <a:rPr lang="en-GB" b="1" dirty="0"/>
              <a:t>	Growth Manager</a:t>
            </a:r>
          </a:p>
          <a:p>
            <a:pPr marL="0" indent="0">
              <a:buNone/>
            </a:pPr>
            <a:r>
              <a:rPr lang="en-GB" b="1" dirty="0"/>
              <a:t>	</a:t>
            </a:r>
            <a:r>
              <a:rPr lang="en-GB" b="1" dirty="0" err="1"/>
              <a:t>MGP</a:t>
            </a:r>
            <a:r>
              <a:rPr lang="en-GB" b="1" dirty="0"/>
              <a:t> – South East Midlands Region</a:t>
            </a:r>
          </a:p>
          <a:p>
            <a:pPr marL="0" indent="0">
              <a:buNone/>
            </a:pPr>
            <a:r>
              <a:rPr lang="en-GB" dirty="0"/>
              <a:t>	</a:t>
            </a:r>
            <a:r>
              <a:rPr lang="en-GB" dirty="0" err="1"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adrian.waters@egs.live</a:t>
            </a:r>
            <a:endParaRPr lang="en-GB" dirty="0"/>
          </a:p>
          <a:p>
            <a:pPr marL="0" indent="0">
              <a:buNone/>
            </a:pPr>
            <a:r>
              <a:rPr lang="en-GB" dirty="0"/>
              <a:t>	07790 358557</a:t>
            </a:r>
          </a:p>
          <a:p>
            <a:pPr marL="0" indent="0">
              <a:buNone/>
            </a:pPr>
            <a:r>
              <a:rPr lang="en-GB" dirty="0"/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67026764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6276D22A874284391F6E128AFD18B01" ma:contentTypeVersion="9" ma:contentTypeDescription="Create a new document." ma:contentTypeScope="" ma:versionID="ea895ab89db25894685b6dc7e4ca82fc">
  <xsd:schema xmlns:xsd="http://www.w3.org/2001/XMLSchema" xmlns:xs="http://www.w3.org/2001/XMLSchema" xmlns:p="http://schemas.microsoft.com/office/2006/metadata/properties" xmlns:ns2="05a18bba-e6d5-4b53-b26d-e337ffc8f640" xmlns:ns3="97bbb30b-2d4a-4b77-b0d0-0bdff3fff00d" targetNamespace="http://schemas.microsoft.com/office/2006/metadata/properties" ma:root="true" ma:fieldsID="2d76ace27c58a4007c0ed59ef4f50720" ns2:_="" ns3:_="">
    <xsd:import namespace="05a18bba-e6d5-4b53-b26d-e337ffc8f640"/>
    <xsd:import namespace="97bbb30b-2d4a-4b77-b0d0-0bdff3fff00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5a18bba-e6d5-4b53-b26d-e337ffc8f64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7bbb30b-2d4a-4b77-b0d0-0bdff3fff00d" elementFormDefault="qualified">
    <xsd:import namespace="http://schemas.microsoft.com/office/2006/documentManagement/types"/>
    <xsd:import namespace="http://schemas.microsoft.com/office/infopath/2007/PartnerControls"/>
    <xsd:element name="SharedWithUsers" ma:index="15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6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41988EBF-E2E2-4ABF-B48B-F02C91B0A95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5a18bba-e6d5-4b53-b26d-e337ffc8f640"/>
    <ds:schemaRef ds:uri="97bbb30b-2d4a-4b77-b0d0-0bdff3fff00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1EE8B62F-2BCF-4B05-8945-9014D421E19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F2DCAF9-9581-4FA7-A662-A8C5F10CC46B}">
  <ds:schemaRefs>
    <ds:schemaRef ds:uri="http://purl.org/dc/terms/"/>
    <ds:schemaRef ds:uri="http://schemas.openxmlformats.org/package/2006/metadata/core-properties"/>
    <ds:schemaRef ds:uri="97bbb30b-2d4a-4b77-b0d0-0bdff3fff00d"/>
    <ds:schemaRef ds:uri="http://purl.org/dc/dcmitype/"/>
    <ds:schemaRef ds:uri="http://schemas.microsoft.com/office/infopath/2007/PartnerControls"/>
    <ds:schemaRef ds:uri="http://schemas.microsoft.com/office/2006/documentManagement/types"/>
    <ds:schemaRef ds:uri="http://purl.org/dc/elements/1.1/"/>
    <ds:schemaRef ds:uri="http://schemas.microsoft.com/office/2006/metadata/properties"/>
    <ds:schemaRef ds:uri="05a18bba-e6d5-4b53-b26d-e337ffc8f640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137</TotalTime>
  <Words>596</Words>
  <Application>Microsoft Office PowerPoint</Application>
  <PresentationFormat>Widescreen</PresentationFormat>
  <Paragraphs>73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Office Theme</vt:lpstr>
      <vt:lpstr>Adapting your Supply Chains during a Pandemic</vt:lpstr>
      <vt:lpstr>Supply Chains under Spotlight</vt:lpstr>
      <vt:lpstr>Adjusting Operations to Cope</vt:lpstr>
      <vt:lpstr>A Cycle of Risk Analysis and Tactical Response in Operations</vt:lpstr>
      <vt:lpstr>Crisis Action Report Framework</vt:lpstr>
      <vt:lpstr>Crisis Action Report Template</vt:lpstr>
      <vt:lpstr>Grant Support</vt:lpstr>
      <vt:lpstr>Contact Details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Amanda Glover</dc:creator>
  <cp:lastModifiedBy>Adrian Waters</cp:lastModifiedBy>
  <cp:revision>27</cp:revision>
  <cp:lastPrinted>2020-05-07T09:36:14Z</cp:lastPrinted>
  <dcterms:created xsi:type="dcterms:W3CDTF">2016-10-14T10:18:20Z</dcterms:created>
  <dcterms:modified xsi:type="dcterms:W3CDTF">2020-05-07T09:46:47Z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0x01010066276D22A874284391F6E128AFD18B01</vt:lpwstr>
  </property>
</Properties>
</file>