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61" r:id="rId5"/>
    <p:sldId id="257" r:id="rId6"/>
    <p:sldId id="258" r:id="rId7"/>
    <p:sldId id="259" r:id="rId8"/>
    <p:sldId id="260" r:id="rId9"/>
    <p:sldId id="2147473771" r:id="rId10"/>
    <p:sldId id="263" r:id="rId11"/>
    <p:sldId id="264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4345"/>
    <a:srgbClr val="AD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6854B-0E0A-446D-906E-BEC2FAFF014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3323B9B-B9CC-4411-BE82-5C722FB801FD}">
      <dgm:prSet/>
      <dgm:spPr>
        <a:solidFill>
          <a:srgbClr val="AD007A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Provide update on repurposing of Local Growth Fund (LGF) underspend</a:t>
          </a:r>
        </a:p>
      </dgm:t>
    </dgm:pt>
    <dgm:pt modelId="{BCD87ED8-B669-418B-943C-07EFA2BC6674}" type="parTrans" cxnId="{519E3729-B4BB-4671-A13E-013411840FA6}">
      <dgm:prSet/>
      <dgm:spPr/>
      <dgm:t>
        <a:bodyPr/>
        <a:lstStyle/>
        <a:p>
          <a:endParaRPr lang="en-US"/>
        </a:p>
      </dgm:t>
    </dgm:pt>
    <dgm:pt modelId="{C5B02191-554F-4FB5-BC72-F71B50FEAAD9}" type="sibTrans" cxnId="{519E3729-B4BB-4671-A13E-013411840FA6}">
      <dgm:prSet/>
      <dgm:spPr/>
      <dgm:t>
        <a:bodyPr/>
        <a:lstStyle/>
        <a:p>
          <a:endParaRPr lang="en-US"/>
        </a:p>
      </dgm:t>
    </dgm:pt>
    <dgm:pt modelId="{1E732702-4EB2-42A8-8241-5C6B638BEDA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Propose new 3-year Capital Grant Programme</a:t>
          </a:r>
        </a:p>
      </dgm:t>
    </dgm:pt>
    <dgm:pt modelId="{D2B79B8E-EEE1-49DA-8719-A7204BE31585}" type="parTrans" cxnId="{B3415407-F9D1-4CA8-965A-64EEB5A7028E}">
      <dgm:prSet/>
      <dgm:spPr/>
      <dgm:t>
        <a:bodyPr/>
        <a:lstStyle/>
        <a:p>
          <a:endParaRPr lang="en-US"/>
        </a:p>
      </dgm:t>
    </dgm:pt>
    <dgm:pt modelId="{3A45867F-2268-48EB-A438-EFFC48527CFF}" type="sibTrans" cxnId="{B3415407-F9D1-4CA8-965A-64EEB5A7028E}">
      <dgm:prSet/>
      <dgm:spPr/>
      <dgm:t>
        <a:bodyPr/>
        <a:lstStyle/>
        <a:p>
          <a:endParaRPr lang="en-US"/>
        </a:p>
      </dgm:t>
    </dgm:pt>
    <dgm:pt modelId="{41028AAC-97BE-4C83-A8C4-C1CB4DFEED20}">
      <dgm:prSet/>
      <dgm:spPr>
        <a:solidFill>
          <a:srgbClr val="AD007A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Seek board approval for:</a:t>
          </a:r>
        </a:p>
      </dgm:t>
    </dgm:pt>
    <dgm:pt modelId="{80CFFA01-6791-4DD7-91D4-C7A1BC7C977B}" type="parTrans" cxnId="{8C63B0F5-666B-4B63-B7AF-9583094743CF}">
      <dgm:prSet/>
      <dgm:spPr/>
      <dgm:t>
        <a:bodyPr/>
        <a:lstStyle/>
        <a:p>
          <a:endParaRPr lang="en-US"/>
        </a:p>
      </dgm:t>
    </dgm:pt>
    <dgm:pt modelId="{629835A3-CCD3-4CCC-AF5F-0B0BFEF22326}" type="sibTrans" cxnId="{8C63B0F5-666B-4B63-B7AF-9583094743CF}">
      <dgm:prSet/>
      <dgm:spPr/>
      <dgm:t>
        <a:bodyPr/>
        <a:lstStyle/>
        <a:p>
          <a:endParaRPr lang="en-US"/>
        </a:p>
      </dgm:t>
    </dgm:pt>
    <dgm:pt modelId="{AD0CDDE9-F437-4130-8AE8-590AD9283C7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Programme launch in Sept 2025</a:t>
          </a:r>
        </a:p>
      </dgm:t>
    </dgm:pt>
    <dgm:pt modelId="{C51BD124-00E2-46A4-9542-D8C44E0B042B}" type="parTrans" cxnId="{26CFE0ED-5E5B-4881-B395-C12F41498CF7}">
      <dgm:prSet/>
      <dgm:spPr/>
      <dgm:t>
        <a:bodyPr/>
        <a:lstStyle/>
        <a:p>
          <a:endParaRPr lang="en-US"/>
        </a:p>
      </dgm:t>
    </dgm:pt>
    <dgm:pt modelId="{ED6E71BD-8C53-4102-8A74-861C74033E23}" type="sibTrans" cxnId="{26CFE0ED-5E5B-4881-B395-C12F41498CF7}">
      <dgm:prSet/>
      <dgm:spPr/>
      <dgm:t>
        <a:bodyPr/>
        <a:lstStyle/>
        <a:p>
          <a:endParaRPr lang="en-US"/>
        </a:p>
      </dgm:t>
    </dgm:pt>
    <dgm:pt modelId="{F7CA8A2D-B4B4-4E37-B5C2-380640B39CBD}">
      <dgm:prSet/>
      <dgm:spPr>
        <a:solidFill>
          <a:srgbClr val="AD007A"/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Use of £1.375 million LGF</a:t>
          </a:r>
        </a:p>
      </dgm:t>
    </dgm:pt>
    <dgm:pt modelId="{63395144-3250-4F27-98F2-FAC0E68BF1B3}" type="parTrans" cxnId="{25A1E0AD-CF6E-4051-BB7F-41739AE16FD4}">
      <dgm:prSet/>
      <dgm:spPr/>
      <dgm:t>
        <a:bodyPr/>
        <a:lstStyle/>
        <a:p>
          <a:endParaRPr lang="en-US"/>
        </a:p>
      </dgm:t>
    </dgm:pt>
    <dgm:pt modelId="{E8990422-4097-4CAF-A2F9-E847EF2C713F}" type="sibTrans" cxnId="{25A1E0AD-CF6E-4051-BB7F-41739AE16FD4}">
      <dgm:prSet/>
      <dgm:spPr/>
      <dgm:t>
        <a:bodyPr/>
        <a:lstStyle/>
        <a:p>
          <a:endParaRPr lang="en-US"/>
        </a:p>
      </dgm:t>
    </dgm:pt>
    <dgm:pt modelId="{AEA7BDF3-B42F-4E39-83F8-DAC7AE8308E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Future reinvestment of any remaining RIG/GIF underspend</a:t>
          </a:r>
        </a:p>
      </dgm:t>
    </dgm:pt>
    <dgm:pt modelId="{30AB3C40-2F37-4C4B-B782-5317FBF61966}" type="parTrans" cxnId="{4B001653-93B7-49C1-9100-9612B01A32F4}">
      <dgm:prSet/>
      <dgm:spPr/>
      <dgm:t>
        <a:bodyPr/>
        <a:lstStyle/>
        <a:p>
          <a:endParaRPr lang="en-US"/>
        </a:p>
      </dgm:t>
    </dgm:pt>
    <dgm:pt modelId="{868D93F2-B98F-4A32-B693-AC08F7FCE171}" type="sibTrans" cxnId="{4B001653-93B7-49C1-9100-9612B01A32F4}">
      <dgm:prSet/>
      <dgm:spPr/>
      <dgm:t>
        <a:bodyPr/>
        <a:lstStyle/>
        <a:p>
          <a:endParaRPr lang="en-US"/>
        </a:p>
      </dgm:t>
    </dgm:pt>
    <dgm:pt modelId="{F559379C-515E-40A9-92F1-754DCD8CCB8A}" type="pres">
      <dgm:prSet presAssocID="{4166854B-0E0A-446D-906E-BEC2FAFF0147}" presName="root" presStyleCnt="0">
        <dgm:presLayoutVars>
          <dgm:dir/>
          <dgm:resizeHandles val="exact"/>
        </dgm:presLayoutVars>
      </dgm:prSet>
      <dgm:spPr/>
    </dgm:pt>
    <dgm:pt modelId="{81339E8F-CABA-4097-AA10-707AF70298FE}" type="pres">
      <dgm:prSet presAssocID="{13323B9B-B9CC-4411-BE82-5C722FB801FD}" presName="compNode" presStyleCnt="0"/>
      <dgm:spPr/>
    </dgm:pt>
    <dgm:pt modelId="{DA1D8892-612D-46AD-8997-123FD65E7E05}" type="pres">
      <dgm:prSet presAssocID="{13323B9B-B9CC-4411-BE82-5C722FB801FD}" presName="bgRect" presStyleLbl="bgShp" presStyleIdx="0" presStyleCnt="6"/>
      <dgm:spPr>
        <a:solidFill>
          <a:srgbClr val="AD007A"/>
        </a:solidFill>
      </dgm:spPr>
    </dgm:pt>
    <dgm:pt modelId="{CBE76380-126C-40FA-B976-42AE497DCCE1}" type="pres">
      <dgm:prSet presAssocID="{13323B9B-B9CC-4411-BE82-5C722FB801FD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B0CFD03F-3531-40E3-8EFF-1CA6ADD94858}" type="pres">
      <dgm:prSet presAssocID="{13323B9B-B9CC-4411-BE82-5C722FB801FD}" presName="spaceRect" presStyleCnt="0"/>
      <dgm:spPr/>
    </dgm:pt>
    <dgm:pt modelId="{5A5AAE73-1F69-49CD-BF15-7A72E452DB72}" type="pres">
      <dgm:prSet presAssocID="{13323B9B-B9CC-4411-BE82-5C722FB801FD}" presName="parTx" presStyleLbl="revTx" presStyleIdx="0" presStyleCnt="6">
        <dgm:presLayoutVars>
          <dgm:chMax val="0"/>
          <dgm:chPref val="0"/>
        </dgm:presLayoutVars>
      </dgm:prSet>
      <dgm:spPr/>
    </dgm:pt>
    <dgm:pt modelId="{574A38AC-A88B-44C4-AEEC-FFADBAE0E7F5}" type="pres">
      <dgm:prSet presAssocID="{C5B02191-554F-4FB5-BC72-F71B50FEAAD9}" presName="sibTrans" presStyleCnt="0"/>
      <dgm:spPr/>
    </dgm:pt>
    <dgm:pt modelId="{1286D939-BC0E-4E09-8AD3-16A65C68202E}" type="pres">
      <dgm:prSet presAssocID="{1E732702-4EB2-42A8-8241-5C6B638BEDAF}" presName="compNode" presStyleCnt="0"/>
      <dgm:spPr/>
    </dgm:pt>
    <dgm:pt modelId="{EA0801EB-B052-4F57-9670-588D713FE583}" type="pres">
      <dgm:prSet presAssocID="{1E732702-4EB2-42A8-8241-5C6B638BEDAF}" presName="bgRect" presStyleLbl="bgShp" presStyleIdx="1" presStyleCnt="6"/>
      <dgm:spPr>
        <a:solidFill>
          <a:srgbClr val="AD007A"/>
        </a:solidFill>
      </dgm:spPr>
    </dgm:pt>
    <dgm:pt modelId="{966D82E5-5559-46B5-9467-FAA295E28190}" type="pres">
      <dgm:prSet presAssocID="{1E732702-4EB2-42A8-8241-5C6B638BEDA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F004E8B2-F595-4D2B-AB3A-E7AAC0A0362E}" type="pres">
      <dgm:prSet presAssocID="{1E732702-4EB2-42A8-8241-5C6B638BEDAF}" presName="spaceRect" presStyleCnt="0"/>
      <dgm:spPr/>
    </dgm:pt>
    <dgm:pt modelId="{9233E5B8-E871-4982-AF41-17CC02E8DBF2}" type="pres">
      <dgm:prSet presAssocID="{1E732702-4EB2-42A8-8241-5C6B638BEDAF}" presName="parTx" presStyleLbl="revTx" presStyleIdx="1" presStyleCnt="6">
        <dgm:presLayoutVars>
          <dgm:chMax val="0"/>
          <dgm:chPref val="0"/>
        </dgm:presLayoutVars>
      </dgm:prSet>
      <dgm:spPr/>
    </dgm:pt>
    <dgm:pt modelId="{51B7A093-65A0-48AE-A8DA-3B70A75E701F}" type="pres">
      <dgm:prSet presAssocID="{3A45867F-2268-48EB-A438-EFFC48527CFF}" presName="sibTrans" presStyleCnt="0"/>
      <dgm:spPr/>
    </dgm:pt>
    <dgm:pt modelId="{080832C0-26D1-4396-9652-2ECF7BB863E9}" type="pres">
      <dgm:prSet presAssocID="{41028AAC-97BE-4C83-A8C4-C1CB4DFEED20}" presName="compNode" presStyleCnt="0"/>
      <dgm:spPr/>
    </dgm:pt>
    <dgm:pt modelId="{331B46DA-F0EA-423A-8446-27B4E33BC43B}" type="pres">
      <dgm:prSet presAssocID="{41028AAC-97BE-4C83-A8C4-C1CB4DFEED20}" presName="bgRect" presStyleLbl="bgShp" presStyleIdx="2" presStyleCnt="6"/>
      <dgm:spPr>
        <a:solidFill>
          <a:srgbClr val="AD007A"/>
        </a:solidFill>
        <a:ln>
          <a:solidFill>
            <a:srgbClr val="AD007A"/>
          </a:solidFill>
        </a:ln>
      </dgm:spPr>
    </dgm:pt>
    <dgm:pt modelId="{2755D3D3-E4F3-45B7-98C9-232EDF2BA96A}" type="pres">
      <dgm:prSet presAssocID="{41028AAC-97BE-4C83-A8C4-C1CB4DFEED20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3261F93E-8BE2-47A7-A29C-92E40DD46C80}" type="pres">
      <dgm:prSet presAssocID="{41028AAC-97BE-4C83-A8C4-C1CB4DFEED20}" presName="spaceRect" presStyleCnt="0"/>
      <dgm:spPr/>
    </dgm:pt>
    <dgm:pt modelId="{52B27614-5B00-4ED1-813D-0B83B7117B8A}" type="pres">
      <dgm:prSet presAssocID="{41028AAC-97BE-4C83-A8C4-C1CB4DFEED20}" presName="parTx" presStyleLbl="revTx" presStyleIdx="2" presStyleCnt="6">
        <dgm:presLayoutVars>
          <dgm:chMax val="0"/>
          <dgm:chPref val="0"/>
        </dgm:presLayoutVars>
      </dgm:prSet>
      <dgm:spPr/>
    </dgm:pt>
    <dgm:pt modelId="{3C5A9DDD-F3E8-4618-A597-1535D8DF0170}" type="pres">
      <dgm:prSet presAssocID="{629835A3-CCD3-4CCC-AF5F-0B0BFEF22326}" presName="sibTrans" presStyleCnt="0"/>
      <dgm:spPr/>
    </dgm:pt>
    <dgm:pt modelId="{F31D4558-78CF-4ED4-8ECF-687D489570B5}" type="pres">
      <dgm:prSet presAssocID="{AD0CDDE9-F437-4130-8AE8-590AD9283C73}" presName="compNode" presStyleCnt="0"/>
      <dgm:spPr/>
    </dgm:pt>
    <dgm:pt modelId="{E560CD14-21F4-467A-9528-61CDBA1A7594}" type="pres">
      <dgm:prSet presAssocID="{AD0CDDE9-F437-4130-8AE8-590AD9283C73}" presName="bgRect" presStyleLbl="bgShp" presStyleIdx="3" presStyleCnt="6"/>
      <dgm:spPr>
        <a:solidFill>
          <a:srgbClr val="AD007A"/>
        </a:solidFill>
      </dgm:spPr>
    </dgm:pt>
    <dgm:pt modelId="{E7A32C40-8580-4492-9E3E-A83E6D0C12B6}" type="pres">
      <dgm:prSet presAssocID="{AD0CDDE9-F437-4130-8AE8-590AD9283C73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DE19AC7C-D207-43F0-BC29-B98B2061DC05}" type="pres">
      <dgm:prSet presAssocID="{AD0CDDE9-F437-4130-8AE8-590AD9283C73}" presName="spaceRect" presStyleCnt="0"/>
      <dgm:spPr/>
    </dgm:pt>
    <dgm:pt modelId="{6B99A161-F9E8-43B7-95D0-7023842E218F}" type="pres">
      <dgm:prSet presAssocID="{AD0CDDE9-F437-4130-8AE8-590AD9283C73}" presName="parTx" presStyleLbl="revTx" presStyleIdx="3" presStyleCnt="6">
        <dgm:presLayoutVars>
          <dgm:chMax val="0"/>
          <dgm:chPref val="0"/>
        </dgm:presLayoutVars>
      </dgm:prSet>
      <dgm:spPr/>
    </dgm:pt>
    <dgm:pt modelId="{8BD2E48C-386E-4B36-8727-4C556CB1F405}" type="pres">
      <dgm:prSet presAssocID="{ED6E71BD-8C53-4102-8A74-861C74033E23}" presName="sibTrans" presStyleCnt="0"/>
      <dgm:spPr/>
    </dgm:pt>
    <dgm:pt modelId="{471E88D2-7EB1-41D3-ABB9-A90BBBA54A9C}" type="pres">
      <dgm:prSet presAssocID="{F7CA8A2D-B4B4-4E37-B5C2-380640B39CBD}" presName="compNode" presStyleCnt="0"/>
      <dgm:spPr/>
    </dgm:pt>
    <dgm:pt modelId="{03DD9DD3-E7AA-457D-8BCD-4B4A98139697}" type="pres">
      <dgm:prSet presAssocID="{F7CA8A2D-B4B4-4E37-B5C2-380640B39CBD}" presName="bgRect" presStyleLbl="bgShp" presStyleIdx="4" presStyleCnt="6"/>
      <dgm:spPr>
        <a:solidFill>
          <a:srgbClr val="AD007A"/>
        </a:solidFill>
      </dgm:spPr>
    </dgm:pt>
    <dgm:pt modelId="{87C965DC-8A71-429D-86A3-C71A3BE3AFCD}" type="pres">
      <dgm:prSet presAssocID="{F7CA8A2D-B4B4-4E37-B5C2-380640B39CB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4935AD2E-B16D-41A9-8FCA-E057B67133FC}" type="pres">
      <dgm:prSet presAssocID="{F7CA8A2D-B4B4-4E37-B5C2-380640B39CBD}" presName="spaceRect" presStyleCnt="0"/>
      <dgm:spPr/>
    </dgm:pt>
    <dgm:pt modelId="{0234307A-2AC1-4E29-8CCE-6EAFA5CF70B1}" type="pres">
      <dgm:prSet presAssocID="{F7CA8A2D-B4B4-4E37-B5C2-380640B39CBD}" presName="parTx" presStyleLbl="revTx" presStyleIdx="4" presStyleCnt="6">
        <dgm:presLayoutVars>
          <dgm:chMax val="0"/>
          <dgm:chPref val="0"/>
        </dgm:presLayoutVars>
      </dgm:prSet>
      <dgm:spPr/>
    </dgm:pt>
    <dgm:pt modelId="{0E94F0ED-5703-4D08-9259-5F40AF04A602}" type="pres">
      <dgm:prSet presAssocID="{E8990422-4097-4CAF-A2F9-E847EF2C713F}" presName="sibTrans" presStyleCnt="0"/>
      <dgm:spPr/>
    </dgm:pt>
    <dgm:pt modelId="{33ECAD74-C132-4A30-B449-4B98C6C1805D}" type="pres">
      <dgm:prSet presAssocID="{AEA7BDF3-B42F-4E39-83F8-DAC7AE8308EB}" presName="compNode" presStyleCnt="0"/>
      <dgm:spPr/>
    </dgm:pt>
    <dgm:pt modelId="{8531148C-D604-4009-AA28-7C020397B86C}" type="pres">
      <dgm:prSet presAssocID="{AEA7BDF3-B42F-4E39-83F8-DAC7AE8308EB}" presName="bgRect" presStyleLbl="bgShp" presStyleIdx="5" presStyleCnt="6"/>
      <dgm:spPr>
        <a:solidFill>
          <a:srgbClr val="AD007A"/>
        </a:solidFill>
      </dgm:spPr>
    </dgm:pt>
    <dgm:pt modelId="{A78E30DA-44F3-41CE-9AB0-74B2F1434EBF}" type="pres">
      <dgm:prSet presAssocID="{AEA7BDF3-B42F-4E39-83F8-DAC7AE8308E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ial Sun"/>
        </a:ext>
      </dgm:extLst>
    </dgm:pt>
    <dgm:pt modelId="{3564C064-01F7-4852-9220-E0D835FF082C}" type="pres">
      <dgm:prSet presAssocID="{AEA7BDF3-B42F-4E39-83F8-DAC7AE8308EB}" presName="spaceRect" presStyleCnt="0"/>
      <dgm:spPr/>
    </dgm:pt>
    <dgm:pt modelId="{FA0EC407-E1E2-43B8-8BFE-7E3AB02077C6}" type="pres">
      <dgm:prSet presAssocID="{AEA7BDF3-B42F-4E39-83F8-DAC7AE8308E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B3415407-F9D1-4CA8-965A-64EEB5A7028E}" srcId="{4166854B-0E0A-446D-906E-BEC2FAFF0147}" destId="{1E732702-4EB2-42A8-8241-5C6B638BEDAF}" srcOrd="1" destOrd="0" parTransId="{D2B79B8E-EEE1-49DA-8719-A7204BE31585}" sibTransId="{3A45867F-2268-48EB-A438-EFFC48527CFF}"/>
    <dgm:cxn modelId="{2CF85708-BDC8-4011-AB78-BE6596661358}" type="presOf" srcId="{13323B9B-B9CC-4411-BE82-5C722FB801FD}" destId="{5A5AAE73-1F69-49CD-BF15-7A72E452DB72}" srcOrd="0" destOrd="0" presId="urn:microsoft.com/office/officeart/2018/2/layout/IconVerticalSolidList"/>
    <dgm:cxn modelId="{B8B55E19-D672-4F3B-B920-E8666291A916}" type="presOf" srcId="{41028AAC-97BE-4C83-A8C4-C1CB4DFEED20}" destId="{52B27614-5B00-4ED1-813D-0B83B7117B8A}" srcOrd="0" destOrd="0" presId="urn:microsoft.com/office/officeart/2018/2/layout/IconVerticalSolidList"/>
    <dgm:cxn modelId="{C2161A1A-CEC2-4D8B-B641-1ECCCDA6D8F5}" type="presOf" srcId="{AEA7BDF3-B42F-4E39-83F8-DAC7AE8308EB}" destId="{FA0EC407-E1E2-43B8-8BFE-7E3AB02077C6}" srcOrd="0" destOrd="0" presId="urn:microsoft.com/office/officeart/2018/2/layout/IconVerticalSolidList"/>
    <dgm:cxn modelId="{519E3729-B4BB-4671-A13E-013411840FA6}" srcId="{4166854B-0E0A-446D-906E-BEC2FAFF0147}" destId="{13323B9B-B9CC-4411-BE82-5C722FB801FD}" srcOrd="0" destOrd="0" parTransId="{BCD87ED8-B669-418B-943C-07EFA2BC6674}" sibTransId="{C5B02191-554F-4FB5-BC72-F71B50FEAAD9}"/>
    <dgm:cxn modelId="{4B001653-93B7-49C1-9100-9612B01A32F4}" srcId="{4166854B-0E0A-446D-906E-BEC2FAFF0147}" destId="{AEA7BDF3-B42F-4E39-83F8-DAC7AE8308EB}" srcOrd="5" destOrd="0" parTransId="{30AB3C40-2F37-4C4B-B782-5317FBF61966}" sibTransId="{868D93F2-B98F-4A32-B693-AC08F7FCE171}"/>
    <dgm:cxn modelId="{3C8F7E81-AFD3-4325-B03F-478E80C22129}" type="presOf" srcId="{1E732702-4EB2-42A8-8241-5C6B638BEDAF}" destId="{9233E5B8-E871-4982-AF41-17CC02E8DBF2}" srcOrd="0" destOrd="0" presId="urn:microsoft.com/office/officeart/2018/2/layout/IconVerticalSolidList"/>
    <dgm:cxn modelId="{37372A8F-949B-4703-B4C9-C9315BC2ACC0}" type="presOf" srcId="{AD0CDDE9-F437-4130-8AE8-590AD9283C73}" destId="{6B99A161-F9E8-43B7-95D0-7023842E218F}" srcOrd="0" destOrd="0" presId="urn:microsoft.com/office/officeart/2018/2/layout/IconVerticalSolidList"/>
    <dgm:cxn modelId="{25A1E0AD-CF6E-4051-BB7F-41739AE16FD4}" srcId="{4166854B-0E0A-446D-906E-BEC2FAFF0147}" destId="{F7CA8A2D-B4B4-4E37-B5C2-380640B39CBD}" srcOrd="4" destOrd="0" parTransId="{63395144-3250-4F27-98F2-FAC0E68BF1B3}" sibTransId="{E8990422-4097-4CAF-A2F9-E847EF2C713F}"/>
    <dgm:cxn modelId="{1B885FBB-78BE-4B10-A175-3131E5E6FE10}" type="presOf" srcId="{4166854B-0E0A-446D-906E-BEC2FAFF0147}" destId="{F559379C-515E-40A9-92F1-754DCD8CCB8A}" srcOrd="0" destOrd="0" presId="urn:microsoft.com/office/officeart/2018/2/layout/IconVerticalSolidList"/>
    <dgm:cxn modelId="{26CFE0ED-5E5B-4881-B395-C12F41498CF7}" srcId="{4166854B-0E0A-446D-906E-BEC2FAFF0147}" destId="{AD0CDDE9-F437-4130-8AE8-590AD9283C73}" srcOrd="3" destOrd="0" parTransId="{C51BD124-00E2-46A4-9542-D8C44E0B042B}" sibTransId="{ED6E71BD-8C53-4102-8A74-861C74033E23}"/>
    <dgm:cxn modelId="{782404F2-0F56-4176-A6E2-D15DC96FC8B5}" type="presOf" srcId="{F7CA8A2D-B4B4-4E37-B5C2-380640B39CBD}" destId="{0234307A-2AC1-4E29-8CCE-6EAFA5CF70B1}" srcOrd="0" destOrd="0" presId="urn:microsoft.com/office/officeart/2018/2/layout/IconVerticalSolidList"/>
    <dgm:cxn modelId="{8C63B0F5-666B-4B63-B7AF-9583094743CF}" srcId="{4166854B-0E0A-446D-906E-BEC2FAFF0147}" destId="{41028AAC-97BE-4C83-A8C4-C1CB4DFEED20}" srcOrd="2" destOrd="0" parTransId="{80CFFA01-6791-4DD7-91D4-C7A1BC7C977B}" sibTransId="{629835A3-CCD3-4CCC-AF5F-0B0BFEF22326}"/>
    <dgm:cxn modelId="{5278DB32-513C-497C-BFF5-E473E14C3424}" type="presParOf" srcId="{F559379C-515E-40A9-92F1-754DCD8CCB8A}" destId="{81339E8F-CABA-4097-AA10-707AF70298FE}" srcOrd="0" destOrd="0" presId="urn:microsoft.com/office/officeart/2018/2/layout/IconVerticalSolidList"/>
    <dgm:cxn modelId="{19CA34B8-4A24-4125-8CD2-3037F71597C2}" type="presParOf" srcId="{81339E8F-CABA-4097-AA10-707AF70298FE}" destId="{DA1D8892-612D-46AD-8997-123FD65E7E05}" srcOrd="0" destOrd="0" presId="urn:microsoft.com/office/officeart/2018/2/layout/IconVerticalSolidList"/>
    <dgm:cxn modelId="{ACEE14A3-07F3-4639-8B51-549A8064336C}" type="presParOf" srcId="{81339E8F-CABA-4097-AA10-707AF70298FE}" destId="{CBE76380-126C-40FA-B976-42AE497DCCE1}" srcOrd="1" destOrd="0" presId="urn:microsoft.com/office/officeart/2018/2/layout/IconVerticalSolidList"/>
    <dgm:cxn modelId="{8B2F102C-9E41-4E2D-9906-5F6473988779}" type="presParOf" srcId="{81339E8F-CABA-4097-AA10-707AF70298FE}" destId="{B0CFD03F-3531-40E3-8EFF-1CA6ADD94858}" srcOrd="2" destOrd="0" presId="urn:microsoft.com/office/officeart/2018/2/layout/IconVerticalSolidList"/>
    <dgm:cxn modelId="{C5229787-D4B5-4D66-9512-B76F264B4592}" type="presParOf" srcId="{81339E8F-CABA-4097-AA10-707AF70298FE}" destId="{5A5AAE73-1F69-49CD-BF15-7A72E452DB72}" srcOrd="3" destOrd="0" presId="urn:microsoft.com/office/officeart/2018/2/layout/IconVerticalSolidList"/>
    <dgm:cxn modelId="{B7B4BD2E-B36D-4056-90B9-876939D369E6}" type="presParOf" srcId="{F559379C-515E-40A9-92F1-754DCD8CCB8A}" destId="{574A38AC-A88B-44C4-AEEC-FFADBAE0E7F5}" srcOrd="1" destOrd="0" presId="urn:microsoft.com/office/officeart/2018/2/layout/IconVerticalSolidList"/>
    <dgm:cxn modelId="{ACBC81E6-4BFA-4C50-B598-8F74A2F7F443}" type="presParOf" srcId="{F559379C-515E-40A9-92F1-754DCD8CCB8A}" destId="{1286D939-BC0E-4E09-8AD3-16A65C68202E}" srcOrd="2" destOrd="0" presId="urn:microsoft.com/office/officeart/2018/2/layout/IconVerticalSolidList"/>
    <dgm:cxn modelId="{9CC5E21C-6773-4277-9F00-20CD8ED17FCE}" type="presParOf" srcId="{1286D939-BC0E-4E09-8AD3-16A65C68202E}" destId="{EA0801EB-B052-4F57-9670-588D713FE583}" srcOrd="0" destOrd="0" presId="urn:microsoft.com/office/officeart/2018/2/layout/IconVerticalSolidList"/>
    <dgm:cxn modelId="{6DF9209A-0A77-4B74-87D1-69D9A43F1B66}" type="presParOf" srcId="{1286D939-BC0E-4E09-8AD3-16A65C68202E}" destId="{966D82E5-5559-46B5-9467-FAA295E28190}" srcOrd="1" destOrd="0" presId="urn:microsoft.com/office/officeart/2018/2/layout/IconVerticalSolidList"/>
    <dgm:cxn modelId="{2DFEA92A-EBB6-42FC-8E5E-DD290E2012AC}" type="presParOf" srcId="{1286D939-BC0E-4E09-8AD3-16A65C68202E}" destId="{F004E8B2-F595-4D2B-AB3A-E7AAC0A0362E}" srcOrd="2" destOrd="0" presId="urn:microsoft.com/office/officeart/2018/2/layout/IconVerticalSolidList"/>
    <dgm:cxn modelId="{EEC26B09-7A8C-4905-8D4C-3056FD86273E}" type="presParOf" srcId="{1286D939-BC0E-4E09-8AD3-16A65C68202E}" destId="{9233E5B8-E871-4982-AF41-17CC02E8DBF2}" srcOrd="3" destOrd="0" presId="urn:microsoft.com/office/officeart/2018/2/layout/IconVerticalSolidList"/>
    <dgm:cxn modelId="{9B16B541-3A91-4D06-9987-C094D762C376}" type="presParOf" srcId="{F559379C-515E-40A9-92F1-754DCD8CCB8A}" destId="{51B7A093-65A0-48AE-A8DA-3B70A75E701F}" srcOrd="3" destOrd="0" presId="urn:microsoft.com/office/officeart/2018/2/layout/IconVerticalSolidList"/>
    <dgm:cxn modelId="{699F4806-7B94-44C7-8555-667F1C06DBAB}" type="presParOf" srcId="{F559379C-515E-40A9-92F1-754DCD8CCB8A}" destId="{080832C0-26D1-4396-9652-2ECF7BB863E9}" srcOrd="4" destOrd="0" presId="urn:microsoft.com/office/officeart/2018/2/layout/IconVerticalSolidList"/>
    <dgm:cxn modelId="{91ABC54A-1F2E-4478-817C-7EF9519C8219}" type="presParOf" srcId="{080832C0-26D1-4396-9652-2ECF7BB863E9}" destId="{331B46DA-F0EA-423A-8446-27B4E33BC43B}" srcOrd="0" destOrd="0" presId="urn:microsoft.com/office/officeart/2018/2/layout/IconVerticalSolidList"/>
    <dgm:cxn modelId="{EF820A21-A4CC-4A0A-BF62-DAFCF4AB48ED}" type="presParOf" srcId="{080832C0-26D1-4396-9652-2ECF7BB863E9}" destId="{2755D3D3-E4F3-45B7-98C9-232EDF2BA96A}" srcOrd="1" destOrd="0" presId="urn:microsoft.com/office/officeart/2018/2/layout/IconVerticalSolidList"/>
    <dgm:cxn modelId="{2AD01D14-5DDA-496B-B9B8-45F6FB3EB933}" type="presParOf" srcId="{080832C0-26D1-4396-9652-2ECF7BB863E9}" destId="{3261F93E-8BE2-47A7-A29C-92E40DD46C80}" srcOrd="2" destOrd="0" presId="urn:microsoft.com/office/officeart/2018/2/layout/IconVerticalSolidList"/>
    <dgm:cxn modelId="{BD766AD3-794D-4038-8EF7-F6DD879B169F}" type="presParOf" srcId="{080832C0-26D1-4396-9652-2ECF7BB863E9}" destId="{52B27614-5B00-4ED1-813D-0B83B7117B8A}" srcOrd="3" destOrd="0" presId="urn:microsoft.com/office/officeart/2018/2/layout/IconVerticalSolidList"/>
    <dgm:cxn modelId="{9B5B9B9C-3256-4FA9-AFDC-013DFB1BDE93}" type="presParOf" srcId="{F559379C-515E-40A9-92F1-754DCD8CCB8A}" destId="{3C5A9DDD-F3E8-4618-A597-1535D8DF0170}" srcOrd="5" destOrd="0" presId="urn:microsoft.com/office/officeart/2018/2/layout/IconVerticalSolidList"/>
    <dgm:cxn modelId="{B50C7CC9-EF2C-41E6-9C22-8E120B75B0C3}" type="presParOf" srcId="{F559379C-515E-40A9-92F1-754DCD8CCB8A}" destId="{F31D4558-78CF-4ED4-8ECF-687D489570B5}" srcOrd="6" destOrd="0" presId="urn:microsoft.com/office/officeart/2018/2/layout/IconVerticalSolidList"/>
    <dgm:cxn modelId="{FE074989-1DD6-45F5-A7CE-BAFAF496D60A}" type="presParOf" srcId="{F31D4558-78CF-4ED4-8ECF-687D489570B5}" destId="{E560CD14-21F4-467A-9528-61CDBA1A7594}" srcOrd="0" destOrd="0" presId="urn:microsoft.com/office/officeart/2018/2/layout/IconVerticalSolidList"/>
    <dgm:cxn modelId="{77019FC6-809E-4912-89A7-063376B528A4}" type="presParOf" srcId="{F31D4558-78CF-4ED4-8ECF-687D489570B5}" destId="{E7A32C40-8580-4492-9E3E-A83E6D0C12B6}" srcOrd="1" destOrd="0" presId="urn:microsoft.com/office/officeart/2018/2/layout/IconVerticalSolidList"/>
    <dgm:cxn modelId="{B109B0B0-9214-41A7-8EFC-E86BBCBF8A1B}" type="presParOf" srcId="{F31D4558-78CF-4ED4-8ECF-687D489570B5}" destId="{DE19AC7C-D207-43F0-BC29-B98B2061DC05}" srcOrd="2" destOrd="0" presId="urn:microsoft.com/office/officeart/2018/2/layout/IconVerticalSolidList"/>
    <dgm:cxn modelId="{36159923-3AE6-454D-83D2-BD7D8811D59A}" type="presParOf" srcId="{F31D4558-78CF-4ED4-8ECF-687D489570B5}" destId="{6B99A161-F9E8-43B7-95D0-7023842E218F}" srcOrd="3" destOrd="0" presId="urn:microsoft.com/office/officeart/2018/2/layout/IconVerticalSolidList"/>
    <dgm:cxn modelId="{B6603CCE-AB80-46CB-8728-C32C4298F0C2}" type="presParOf" srcId="{F559379C-515E-40A9-92F1-754DCD8CCB8A}" destId="{8BD2E48C-386E-4B36-8727-4C556CB1F405}" srcOrd="7" destOrd="0" presId="urn:microsoft.com/office/officeart/2018/2/layout/IconVerticalSolidList"/>
    <dgm:cxn modelId="{9F0A3B08-0495-4B5A-849F-401E2443AE71}" type="presParOf" srcId="{F559379C-515E-40A9-92F1-754DCD8CCB8A}" destId="{471E88D2-7EB1-41D3-ABB9-A90BBBA54A9C}" srcOrd="8" destOrd="0" presId="urn:microsoft.com/office/officeart/2018/2/layout/IconVerticalSolidList"/>
    <dgm:cxn modelId="{048D8AFD-7391-4987-972A-648B906BB819}" type="presParOf" srcId="{471E88D2-7EB1-41D3-ABB9-A90BBBA54A9C}" destId="{03DD9DD3-E7AA-457D-8BCD-4B4A98139697}" srcOrd="0" destOrd="0" presId="urn:microsoft.com/office/officeart/2018/2/layout/IconVerticalSolidList"/>
    <dgm:cxn modelId="{32E417B6-55C4-4B48-A47D-7804C14A7E62}" type="presParOf" srcId="{471E88D2-7EB1-41D3-ABB9-A90BBBA54A9C}" destId="{87C965DC-8A71-429D-86A3-C71A3BE3AFCD}" srcOrd="1" destOrd="0" presId="urn:microsoft.com/office/officeart/2018/2/layout/IconVerticalSolidList"/>
    <dgm:cxn modelId="{3B58258B-BBC1-4C30-B2A1-1F4F0B4EB741}" type="presParOf" srcId="{471E88D2-7EB1-41D3-ABB9-A90BBBA54A9C}" destId="{4935AD2E-B16D-41A9-8FCA-E057B67133FC}" srcOrd="2" destOrd="0" presId="urn:microsoft.com/office/officeart/2018/2/layout/IconVerticalSolidList"/>
    <dgm:cxn modelId="{C4DB16F4-9B3E-4F40-B52E-8A0FF5CF759F}" type="presParOf" srcId="{471E88D2-7EB1-41D3-ABB9-A90BBBA54A9C}" destId="{0234307A-2AC1-4E29-8CCE-6EAFA5CF70B1}" srcOrd="3" destOrd="0" presId="urn:microsoft.com/office/officeart/2018/2/layout/IconVerticalSolidList"/>
    <dgm:cxn modelId="{E94B7077-5999-4382-B45B-DEDE3C0AD31C}" type="presParOf" srcId="{F559379C-515E-40A9-92F1-754DCD8CCB8A}" destId="{0E94F0ED-5703-4D08-9259-5F40AF04A602}" srcOrd="9" destOrd="0" presId="urn:microsoft.com/office/officeart/2018/2/layout/IconVerticalSolidList"/>
    <dgm:cxn modelId="{0B39B52D-2C5E-4161-B8B9-1F3490B45CA8}" type="presParOf" srcId="{F559379C-515E-40A9-92F1-754DCD8CCB8A}" destId="{33ECAD74-C132-4A30-B449-4B98C6C1805D}" srcOrd="10" destOrd="0" presId="urn:microsoft.com/office/officeart/2018/2/layout/IconVerticalSolidList"/>
    <dgm:cxn modelId="{31EE5B0A-79FD-4177-91ED-F32C1CA51E8E}" type="presParOf" srcId="{33ECAD74-C132-4A30-B449-4B98C6C1805D}" destId="{8531148C-D604-4009-AA28-7C020397B86C}" srcOrd="0" destOrd="0" presId="urn:microsoft.com/office/officeart/2018/2/layout/IconVerticalSolidList"/>
    <dgm:cxn modelId="{6253476C-AFE5-4AD4-8A13-39CB2201CE0B}" type="presParOf" srcId="{33ECAD74-C132-4A30-B449-4B98C6C1805D}" destId="{A78E30DA-44F3-41CE-9AB0-74B2F1434EBF}" srcOrd="1" destOrd="0" presId="urn:microsoft.com/office/officeart/2018/2/layout/IconVerticalSolidList"/>
    <dgm:cxn modelId="{0ED7214C-44C7-4A9C-BA23-9012D8BC8F0A}" type="presParOf" srcId="{33ECAD74-C132-4A30-B449-4B98C6C1805D}" destId="{3564C064-01F7-4852-9220-E0D835FF082C}" srcOrd="2" destOrd="0" presId="urn:microsoft.com/office/officeart/2018/2/layout/IconVerticalSolidList"/>
    <dgm:cxn modelId="{83543E0E-4453-40DB-8EAB-FFA03EE5EC70}" type="presParOf" srcId="{33ECAD74-C132-4A30-B449-4B98C6C1805D}" destId="{FA0EC407-E1E2-43B8-8BFE-7E3AB02077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736BA-FD7D-48E4-B7AB-502D6A4294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54A4AF-C425-4CC7-95E6-E5215BBC2049}">
      <dgm:prSet/>
      <dgm:spPr/>
      <dgm:t>
        <a:bodyPr/>
        <a:lstStyle/>
        <a:p>
          <a:r>
            <a:rPr lang="en-US" dirty="0"/>
            <a:t>- </a:t>
          </a:r>
          <a:r>
            <a:rPr lang="en-US" dirty="0">
              <a:latin typeface="Poppins" pitchFamily="2" charset="77"/>
              <a:cs typeface="Poppins" pitchFamily="2" charset="77"/>
            </a:rPr>
            <a:t>LGF (2015–2021): £265m capital investment</a:t>
          </a:r>
        </a:p>
      </dgm:t>
    </dgm:pt>
    <dgm:pt modelId="{99B4425C-B3C8-4855-85F8-245149F1C0EB}" type="parTrans" cxnId="{B08E173E-A8D8-4237-8FCF-04CE589D4FD7}">
      <dgm:prSet/>
      <dgm:spPr/>
      <dgm:t>
        <a:bodyPr/>
        <a:lstStyle/>
        <a:p>
          <a:endParaRPr lang="en-US"/>
        </a:p>
      </dgm:t>
    </dgm:pt>
    <dgm:pt modelId="{35D5CF31-E3C4-4296-AD14-2CAC105043FA}" type="sibTrans" cxnId="{B08E173E-A8D8-4237-8FCF-04CE589D4FD7}">
      <dgm:prSet/>
      <dgm:spPr/>
      <dgm:t>
        <a:bodyPr/>
        <a:lstStyle/>
        <a:p>
          <a:endParaRPr lang="en-US"/>
        </a:p>
      </dgm:t>
    </dgm:pt>
    <dgm:pt modelId="{1DB90A81-7E8D-4D9E-B13C-C72F45F696FA}">
      <dgm:prSet/>
      <dgm:spPr/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- Resulted in 50+ successful projects</a:t>
          </a:r>
        </a:p>
      </dgm:t>
    </dgm:pt>
    <dgm:pt modelId="{218BD0FD-DE52-4D71-8853-3274DA9D2190}" type="parTrans" cxnId="{D042DE32-4E2C-4812-A75F-FAB64BEC9A49}">
      <dgm:prSet/>
      <dgm:spPr/>
      <dgm:t>
        <a:bodyPr/>
        <a:lstStyle/>
        <a:p>
          <a:endParaRPr lang="en-US"/>
        </a:p>
      </dgm:t>
    </dgm:pt>
    <dgm:pt modelId="{C65D2CB6-1A95-4520-8082-7FFBA2D3F497}" type="sibTrans" cxnId="{D042DE32-4E2C-4812-A75F-FAB64BEC9A49}">
      <dgm:prSet/>
      <dgm:spPr/>
      <dgm:t>
        <a:bodyPr/>
        <a:lstStyle/>
        <a:p>
          <a:endParaRPr lang="en-US"/>
        </a:p>
      </dgm:t>
    </dgm:pt>
    <dgm:pt modelId="{E99AE8D6-9E61-438D-A1C6-F552CC53996F}">
      <dgm:prSet/>
      <dgm:spPr/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- £1.375m unspent due to </a:t>
          </a:r>
          <a:r>
            <a:rPr lang="en-US" dirty="0" err="1">
              <a:latin typeface="Poppins" pitchFamily="2" charset="77"/>
              <a:cs typeface="Poppins" pitchFamily="2" charset="77"/>
            </a:rPr>
            <a:t>Growpura</a:t>
          </a:r>
          <a:r>
            <a:rPr lang="en-US" dirty="0">
              <a:latin typeface="Poppins" pitchFamily="2" charset="77"/>
              <a:cs typeface="Poppins" pitchFamily="2" charset="77"/>
            </a:rPr>
            <a:t> Ltd insolvency</a:t>
          </a:r>
        </a:p>
      </dgm:t>
    </dgm:pt>
    <dgm:pt modelId="{9FB20478-C2CB-418C-B784-D8F49D93FA0F}" type="parTrans" cxnId="{B81AD7DE-59FE-4D13-B7AA-D60DA0BE36CF}">
      <dgm:prSet/>
      <dgm:spPr/>
      <dgm:t>
        <a:bodyPr/>
        <a:lstStyle/>
        <a:p>
          <a:endParaRPr lang="en-US"/>
        </a:p>
      </dgm:t>
    </dgm:pt>
    <dgm:pt modelId="{32521597-B278-43EE-8F58-07A906B4206B}" type="sibTrans" cxnId="{B81AD7DE-59FE-4D13-B7AA-D60DA0BE36CF}">
      <dgm:prSet/>
      <dgm:spPr/>
      <dgm:t>
        <a:bodyPr/>
        <a:lstStyle/>
        <a:p>
          <a:endParaRPr lang="en-US"/>
        </a:p>
      </dgm:t>
    </dgm:pt>
    <dgm:pt modelId="{F0948012-7CD6-484A-8EAD-E49A862AAA88}">
      <dgm:prSet/>
      <dgm:spPr/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- Government permits repurposing under Growth Hub leadership</a:t>
          </a:r>
        </a:p>
      </dgm:t>
    </dgm:pt>
    <dgm:pt modelId="{5EBE68F6-7CEA-4692-B51E-7257A50FAF64}" type="parTrans" cxnId="{16B67340-DD15-4C12-9139-84AC2E4F814A}">
      <dgm:prSet/>
      <dgm:spPr/>
      <dgm:t>
        <a:bodyPr/>
        <a:lstStyle/>
        <a:p>
          <a:endParaRPr lang="en-US"/>
        </a:p>
      </dgm:t>
    </dgm:pt>
    <dgm:pt modelId="{06D2A93F-AE1F-4ECA-AC3C-792D7BE65796}" type="sibTrans" cxnId="{16B67340-DD15-4C12-9139-84AC2E4F814A}">
      <dgm:prSet/>
      <dgm:spPr/>
      <dgm:t>
        <a:bodyPr/>
        <a:lstStyle/>
        <a:p>
          <a:endParaRPr lang="en-US"/>
        </a:p>
      </dgm:t>
    </dgm:pt>
    <dgm:pt modelId="{A4BE6077-5A37-554F-BB0C-DF81E684EB70}" type="pres">
      <dgm:prSet presAssocID="{EB7736BA-FD7D-48E4-B7AB-502D6A429459}" presName="vert0" presStyleCnt="0">
        <dgm:presLayoutVars>
          <dgm:dir/>
          <dgm:animOne val="branch"/>
          <dgm:animLvl val="lvl"/>
        </dgm:presLayoutVars>
      </dgm:prSet>
      <dgm:spPr/>
    </dgm:pt>
    <dgm:pt modelId="{3DD17871-5638-0F44-A325-71EA9842D909}" type="pres">
      <dgm:prSet presAssocID="{9E54A4AF-C425-4CC7-95E6-E5215BBC2049}" presName="thickLine" presStyleLbl="alignNode1" presStyleIdx="0" presStyleCnt="4"/>
      <dgm:spPr/>
    </dgm:pt>
    <dgm:pt modelId="{F1C500C3-D865-664F-A56F-936E2A43D039}" type="pres">
      <dgm:prSet presAssocID="{9E54A4AF-C425-4CC7-95E6-E5215BBC2049}" presName="horz1" presStyleCnt="0"/>
      <dgm:spPr/>
    </dgm:pt>
    <dgm:pt modelId="{B69F3F2D-D8CB-EE45-BA65-DB85E3D1660B}" type="pres">
      <dgm:prSet presAssocID="{9E54A4AF-C425-4CC7-95E6-E5215BBC2049}" presName="tx1" presStyleLbl="revTx" presStyleIdx="0" presStyleCnt="4"/>
      <dgm:spPr/>
    </dgm:pt>
    <dgm:pt modelId="{B476C6D4-8BF3-0E49-B7C8-574813856D2B}" type="pres">
      <dgm:prSet presAssocID="{9E54A4AF-C425-4CC7-95E6-E5215BBC2049}" presName="vert1" presStyleCnt="0"/>
      <dgm:spPr/>
    </dgm:pt>
    <dgm:pt modelId="{D9C7B682-B6F0-BA48-9671-619814871D9D}" type="pres">
      <dgm:prSet presAssocID="{1DB90A81-7E8D-4D9E-B13C-C72F45F696FA}" presName="thickLine" presStyleLbl="alignNode1" presStyleIdx="1" presStyleCnt="4"/>
      <dgm:spPr/>
    </dgm:pt>
    <dgm:pt modelId="{7D6BDD07-C807-4841-9B6E-1D15A2113E8C}" type="pres">
      <dgm:prSet presAssocID="{1DB90A81-7E8D-4D9E-B13C-C72F45F696FA}" presName="horz1" presStyleCnt="0"/>
      <dgm:spPr/>
    </dgm:pt>
    <dgm:pt modelId="{AC70B906-3502-4C42-85BA-6D290D0D30ED}" type="pres">
      <dgm:prSet presAssocID="{1DB90A81-7E8D-4D9E-B13C-C72F45F696FA}" presName="tx1" presStyleLbl="revTx" presStyleIdx="1" presStyleCnt="4"/>
      <dgm:spPr/>
    </dgm:pt>
    <dgm:pt modelId="{5176BC08-93E5-8841-9428-0EC76401992B}" type="pres">
      <dgm:prSet presAssocID="{1DB90A81-7E8D-4D9E-B13C-C72F45F696FA}" presName="vert1" presStyleCnt="0"/>
      <dgm:spPr/>
    </dgm:pt>
    <dgm:pt modelId="{B572C847-2D31-7A4A-AF47-26C394DF457B}" type="pres">
      <dgm:prSet presAssocID="{E99AE8D6-9E61-438D-A1C6-F552CC53996F}" presName="thickLine" presStyleLbl="alignNode1" presStyleIdx="2" presStyleCnt="4"/>
      <dgm:spPr/>
    </dgm:pt>
    <dgm:pt modelId="{0E1CB819-5794-074E-8EAE-937C29952591}" type="pres">
      <dgm:prSet presAssocID="{E99AE8D6-9E61-438D-A1C6-F552CC53996F}" presName="horz1" presStyleCnt="0"/>
      <dgm:spPr/>
    </dgm:pt>
    <dgm:pt modelId="{FC5B1556-4F2B-CC40-99DE-A069A0DE47B6}" type="pres">
      <dgm:prSet presAssocID="{E99AE8D6-9E61-438D-A1C6-F552CC53996F}" presName="tx1" presStyleLbl="revTx" presStyleIdx="2" presStyleCnt="4"/>
      <dgm:spPr/>
    </dgm:pt>
    <dgm:pt modelId="{500C1145-E03F-1344-915B-421E79F00451}" type="pres">
      <dgm:prSet presAssocID="{E99AE8D6-9E61-438D-A1C6-F552CC53996F}" presName="vert1" presStyleCnt="0"/>
      <dgm:spPr/>
    </dgm:pt>
    <dgm:pt modelId="{E45A0C92-20C8-DE42-8BF3-4C82BCC4CE84}" type="pres">
      <dgm:prSet presAssocID="{F0948012-7CD6-484A-8EAD-E49A862AAA88}" presName="thickLine" presStyleLbl="alignNode1" presStyleIdx="3" presStyleCnt="4"/>
      <dgm:spPr/>
    </dgm:pt>
    <dgm:pt modelId="{420FC4FD-FE3C-754C-84E2-0C53C02FFAB3}" type="pres">
      <dgm:prSet presAssocID="{F0948012-7CD6-484A-8EAD-E49A862AAA88}" presName="horz1" presStyleCnt="0"/>
      <dgm:spPr/>
    </dgm:pt>
    <dgm:pt modelId="{D723D2F0-40C4-B34A-8E5F-AF21F8047057}" type="pres">
      <dgm:prSet presAssocID="{F0948012-7CD6-484A-8EAD-E49A862AAA88}" presName="tx1" presStyleLbl="revTx" presStyleIdx="3" presStyleCnt="4"/>
      <dgm:spPr/>
    </dgm:pt>
    <dgm:pt modelId="{FED0805F-3C95-BC4B-A338-25A604BC718C}" type="pres">
      <dgm:prSet presAssocID="{F0948012-7CD6-484A-8EAD-E49A862AAA88}" presName="vert1" presStyleCnt="0"/>
      <dgm:spPr/>
    </dgm:pt>
  </dgm:ptLst>
  <dgm:cxnLst>
    <dgm:cxn modelId="{D042DE32-4E2C-4812-A75F-FAB64BEC9A49}" srcId="{EB7736BA-FD7D-48E4-B7AB-502D6A429459}" destId="{1DB90A81-7E8D-4D9E-B13C-C72F45F696FA}" srcOrd="1" destOrd="0" parTransId="{218BD0FD-DE52-4D71-8853-3274DA9D2190}" sibTransId="{C65D2CB6-1A95-4520-8082-7FFBA2D3F497}"/>
    <dgm:cxn modelId="{B08E173E-A8D8-4237-8FCF-04CE589D4FD7}" srcId="{EB7736BA-FD7D-48E4-B7AB-502D6A429459}" destId="{9E54A4AF-C425-4CC7-95E6-E5215BBC2049}" srcOrd="0" destOrd="0" parTransId="{99B4425C-B3C8-4855-85F8-245149F1C0EB}" sibTransId="{35D5CF31-E3C4-4296-AD14-2CAC105043FA}"/>
    <dgm:cxn modelId="{16B67340-DD15-4C12-9139-84AC2E4F814A}" srcId="{EB7736BA-FD7D-48E4-B7AB-502D6A429459}" destId="{F0948012-7CD6-484A-8EAD-E49A862AAA88}" srcOrd="3" destOrd="0" parTransId="{5EBE68F6-7CEA-4692-B51E-7257A50FAF64}" sibTransId="{06D2A93F-AE1F-4ECA-AC3C-792D7BE65796}"/>
    <dgm:cxn modelId="{6F292563-75AA-B841-A2B9-17F2749A0989}" type="presOf" srcId="{1DB90A81-7E8D-4D9E-B13C-C72F45F696FA}" destId="{AC70B906-3502-4C42-85BA-6D290D0D30ED}" srcOrd="0" destOrd="0" presId="urn:microsoft.com/office/officeart/2008/layout/LinedList"/>
    <dgm:cxn modelId="{2CD30479-13A6-4E41-AE5D-9E0C6E397F2D}" type="presOf" srcId="{9E54A4AF-C425-4CC7-95E6-E5215BBC2049}" destId="{B69F3F2D-D8CB-EE45-BA65-DB85E3D1660B}" srcOrd="0" destOrd="0" presId="urn:microsoft.com/office/officeart/2008/layout/LinedList"/>
    <dgm:cxn modelId="{82090AA0-FFAB-644C-97CD-63BE8BB0E4C3}" type="presOf" srcId="{EB7736BA-FD7D-48E4-B7AB-502D6A429459}" destId="{A4BE6077-5A37-554F-BB0C-DF81E684EB70}" srcOrd="0" destOrd="0" presId="urn:microsoft.com/office/officeart/2008/layout/LinedList"/>
    <dgm:cxn modelId="{860F85DB-8C7F-8B4D-9F47-60A9AE785501}" type="presOf" srcId="{E99AE8D6-9E61-438D-A1C6-F552CC53996F}" destId="{FC5B1556-4F2B-CC40-99DE-A069A0DE47B6}" srcOrd="0" destOrd="0" presId="urn:microsoft.com/office/officeart/2008/layout/LinedList"/>
    <dgm:cxn modelId="{B81AD7DE-59FE-4D13-B7AA-D60DA0BE36CF}" srcId="{EB7736BA-FD7D-48E4-B7AB-502D6A429459}" destId="{E99AE8D6-9E61-438D-A1C6-F552CC53996F}" srcOrd="2" destOrd="0" parTransId="{9FB20478-C2CB-418C-B784-D8F49D93FA0F}" sibTransId="{32521597-B278-43EE-8F58-07A906B4206B}"/>
    <dgm:cxn modelId="{E48EE1F0-E56A-CB48-8751-4B2D3BCB987D}" type="presOf" srcId="{F0948012-7CD6-484A-8EAD-E49A862AAA88}" destId="{D723D2F0-40C4-B34A-8E5F-AF21F8047057}" srcOrd="0" destOrd="0" presId="urn:microsoft.com/office/officeart/2008/layout/LinedList"/>
    <dgm:cxn modelId="{173233D8-2CF7-DC4C-A42F-9EE7977E63F4}" type="presParOf" srcId="{A4BE6077-5A37-554F-BB0C-DF81E684EB70}" destId="{3DD17871-5638-0F44-A325-71EA9842D909}" srcOrd="0" destOrd="0" presId="urn:microsoft.com/office/officeart/2008/layout/LinedList"/>
    <dgm:cxn modelId="{F95E1CE9-22A2-7546-A34B-19B840A57ECB}" type="presParOf" srcId="{A4BE6077-5A37-554F-BB0C-DF81E684EB70}" destId="{F1C500C3-D865-664F-A56F-936E2A43D039}" srcOrd="1" destOrd="0" presId="urn:microsoft.com/office/officeart/2008/layout/LinedList"/>
    <dgm:cxn modelId="{6EAB2339-185C-5C44-88EB-5B672EF8656B}" type="presParOf" srcId="{F1C500C3-D865-664F-A56F-936E2A43D039}" destId="{B69F3F2D-D8CB-EE45-BA65-DB85E3D1660B}" srcOrd="0" destOrd="0" presId="urn:microsoft.com/office/officeart/2008/layout/LinedList"/>
    <dgm:cxn modelId="{AEEEDDCD-941F-B041-8B52-69215A3836F1}" type="presParOf" srcId="{F1C500C3-D865-664F-A56F-936E2A43D039}" destId="{B476C6D4-8BF3-0E49-B7C8-574813856D2B}" srcOrd="1" destOrd="0" presId="urn:microsoft.com/office/officeart/2008/layout/LinedList"/>
    <dgm:cxn modelId="{04DB904E-A03B-E646-ADDF-CAF97257B061}" type="presParOf" srcId="{A4BE6077-5A37-554F-BB0C-DF81E684EB70}" destId="{D9C7B682-B6F0-BA48-9671-619814871D9D}" srcOrd="2" destOrd="0" presId="urn:microsoft.com/office/officeart/2008/layout/LinedList"/>
    <dgm:cxn modelId="{1757A570-DD90-E34D-81BD-ADE2936D46A4}" type="presParOf" srcId="{A4BE6077-5A37-554F-BB0C-DF81E684EB70}" destId="{7D6BDD07-C807-4841-9B6E-1D15A2113E8C}" srcOrd="3" destOrd="0" presId="urn:microsoft.com/office/officeart/2008/layout/LinedList"/>
    <dgm:cxn modelId="{686B812E-508B-8F49-88B3-2C5C38E60C6B}" type="presParOf" srcId="{7D6BDD07-C807-4841-9B6E-1D15A2113E8C}" destId="{AC70B906-3502-4C42-85BA-6D290D0D30ED}" srcOrd="0" destOrd="0" presId="urn:microsoft.com/office/officeart/2008/layout/LinedList"/>
    <dgm:cxn modelId="{99A19757-341A-6248-AD84-73857F51E9BF}" type="presParOf" srcId="{7D6BDD07-C807-4841-9B6E-1D15A2113E8C}" destId="{5176BC08-93E5-8841-9428-0EC76401992B}" srcOrd="1" destOrd="0" presId="urn:microsoft.com/office/officeart/2008/layout/LinedList"/>
    <dgm:cxn modelId="{A0A29366-769B-1B4A-ACD5-B26454959822}" type="presParOf" srcId="{A4BE6077-5A37-554F-BB0C-DF81E684EB70}" destId="{B572C847-2D31-7A4A-AF47-26C394DF457B}" srcOrd="4" destOrd="0" presId="urn:microsoft.com/office/officeart/2008/layout/LinedList"/>
    <dgm:cxn modelId="{5D20A623-2250-9D45-A6DD-52D3219FE17B}" type="presParOf" srcId="{A4BE6077-5A37-554F-BB0C-DF81E684EB70}" destId="{0E1CB819-5794-074E-8EAE-937C29952591}" srcOrd="5" destOrd="0" presId="urn:microsoft.com/office/officeart/2008/layout/LinedList"/>
    <dgm:cxn modelId="{FF97310E-EF27-E346-8F9E-A5038E3704A8}" type="presParOf" srcId="{0E1CB819-5794-074E-8EAE-937C29952591}" destId="{FC5B1556-4F2B-CC40-99DE-A069A0DE47B6}" srcOrd="0" destOrd="0" presId="urn:microsoft.com/office/officeart/2008/layout/LinedList"/>
    <dgm:cxn modelId="{46AF2925-D56C-BB4A-B668-03DF0C8B3E3E}" type="presParOf" srcId="{0E1CB819-5794-074E-8EAE-937C29952591}" destId="{500C1145-E03F-1344-915B-421E79F00451}" srcOrd="1" destOrd="0" presId="urn:microsoft.com/office/officeart/2008/layout/LinedList"/>
    <dgm:cxn modelId="{14EBC5DB-28A3-F344-A389-4C9345D7A4CA}" type="presParOf" srcId="{A4BE6077-5A37-554F-BB0C-DF81E684EB70}" destId="{E45A0C92-20C8-DE42-8BF3-4C82BCC4CE84}" srcOrd="6" destOrd="0" presId="urn:microsoft.com/office/officeart/2008/layout/LinedList"/>
    <dgm:cxn modelId="{DD7E98C4-9319-E74C-A7FA-5C6204AC4322}" type="presParOf" srcId="{A4BE6077-5A37-554F-BB0C-DF81E684EB70}" destId="{420FC4FD-FE3C-754C-84E2-0C53C02FFAB3}" srcOrd="7" destOrd="0" presId="urn:microsoft.com/office/officeart/2008/layout/LinedList"/>
    <dgm:cxn modelId="{6A562AF9-7B8F-7642-8BF6-4471C801407A}" type="presParOf" srcId="{420FC4FD-FE3C-754C-84E2-0C53C02FFAB3}" destId="{D723D2F0-40C4-B34A-8E5F-AF21F8047057}" srcOrd="0" destOrd="0" presId="urn:microsoft.com/office/officeart/2008/layout/LinedList"/>
    <dgm:cxn modelId="{CE537719-2C95-0E40-9930-1DABB04117C6}" type="presParOf" srcId="{420FC4FD-FE3C-754C-84E2-0C53C02FFAB3}" destId="{FED0805F-3C95-BC4B-A338-25A604BC71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65AE2-6895-499E-83EE-069583EB4B0E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DCA897-CB3E-4DFB-9184-62025E017244}">
      <dgm:prSet/>
      <dgm:spPr>
        <a:solidFill>
          <a:srgbClr val="AD007A"/>
        </a:solidFill>
      </dgm:spPr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- More robust risk analysis required</a:t>
          </a:r>
        </a:p>
      </dgm:t>
    </dgm:pt>
    <dgm:pt modelId="{CCDE2B4A-2C4D-4294-9BF7-F57048E82D85}" type="parTrans" cxnId="{B349CE1E-D967-4B6D-BF8D-F24C5E7560EC}">
      <dgm:prSet/>
      <dgm:spPr/>
      <dgm:t>
        <a:bodyPr/>
        <a:lstStyle/>
        <a:p>
          <a:endParaRPr lang="en-US"/>
        </a:p>
      </dgm:t>
    </dgm:pt>
    <dgm:pt modelId="{CB60F2B8-8469-4A9B-AAEE-DE7173F71257}" type="sibTrans" cxnId="{B349CE1E-D967-4B6D-BF8D-F24C5E7560EC}">
      <dgm:prSet/>
      <dgm:spPr/>
      <dgm:t>
        <a:bodyPr/>
        <a:lstStyle/>
        <a:p>
          <a:endParaRPr lang="en-US"/>
        </a:p>
      </dgm:t>
    </dgm:pt>
    <dgm:pt modelId="{69FBF2B3-2DD6-470C-86F3-C37B83A94855}">
      <dgm:prSet/>
      <dgm:spPr>
        <a:solidFill>
          <a:srgbClr val="AD007A"/>
        </a:solidFill>
      </dgm:spPr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- Deferred payments until delivery stages</a:t>
          </a:r>
        </a:p>
      </dgm:t>
    </dgm:pt>
    <dgm:pt modelId="{F2A0FDB7-B27F-4D50-890C-FCB579BBF176}" type="parTrans" cxnId="{602726B5-6438-4AFF-8312-76E43482AB52}">
      <dgm:prSet/>
      <dgm:spPr/>
      <dgm:t>
        <a:bodyPr/>
        <a:lstStyle/>
        <a:p>
          <a:endParaRPr lang="en-US"/>
        </a:p>
      </dgm:t>
    </dgm:pt>
    <dgm:pt modelId="{1063F115-10F0-49E9-85AD-1751A963DDF4}" type="sibTrans" cxnId="{602726B5-6438-4AFF-8312-76E43482AB52}">
      <dgm:prSet/>
      <dgm:spPr/>
      <dgm:t>
        <a:bodyPr/>
        <a:lstStyle/>
        <a:p>
          <a:endParaRPr lang="en-US"/>
        </a:p>
      </dgm:t>
    </dgm:pt>
    <dgm:pt modelId="{A6C7FF25-72D2-4074-8C9E-8872625C4DFD}">
      <dgm:prSet/>
      <dgm:spPr>
        <a:solidFill>
          <a:srgbClr val="AD007A"/>
        </a:solidFill>
      </dgm:spPr>
      <dgm:t>
        <a:bodyPr/>
        <a:lstStyle/>
        <a:p>
          <a:r>
            <a:rPr lang="en-US">
              <a:latin typeface="Poppins" pitchFamily="2" charset="77"/>
              <a:cs typeface="Poppins" pitchFamily="2" charset="77"/>
            </a:rPr>
            <a:t>- Frequent milestones &amp; smaller tranches</a:t>
          </a:r>
        </a:p>
      </dgm:t>
    </dgm:pt>
    <dgm:pt modelId="{03F737F4-244D-4003-A683-0ECB129DAFC3}" type="parTrans" cxnId="{2E3475F9-A37E-4F13-A7B8-6A9E2BC6642C}">
      <dgm:prSet/>
      <dgm:spPr/>
      <dgm:t>
        <a:bodyPr/>
        <a:lstStyle/>
        <a:p>
          <a:endParaRPr lang="en-US"/>
        </a:p>
      </dgm:t>
    </dgm:pt>
    <dgm:pt modelId="{549ED202-7940-47A3-AF24-1481C6965570}" type="sibTrans" cxnId="{2E3475F9-A37E-4F13-A7B8-6A9E2BC6642C}">
      <dgm:prSet/>
      <dgm:spPr/>
      <dgm:t>
        <a:bodyPr/>
        <a:lstStyle/>
        <a:p>
          <a:endParaRPr lang="en-US"/>
        </a:p>
      </dgm:t>
    </dgm:pt>
    <dgm:pt modelId="{04B571FF-CADF-48ED-82AC-7D19E8F36C2E}">
      <dgm:prSet/>
      <dgm:spPr>
        <a:solidFill>
          <a:srgbClr val="AD007A"/>
        </a:solidFill>
      </dgm:spPr>
      <dgm:t>
        <a:bodyPr/>
        <a:lstStyle/>
        <a:p>
          <a:r>
            <a:rPr lang="en-US">
              <a:latin typeface="Poppins" pitchFamily="2" charset="77"/>
              <a:cs typeface="Poppins" pitchFamily="2" charset="77"/>
            </a:rPr>
            <a:t>- High-risk projects require tailored oversight</a:t>
          </a:r>
        </a:p>
      </dgm:t>
    </dgm:pt>
    <dgm:pt modelId="{F817B767-0F20-41F3-94A2-1FF881087434}" type="parTrans" cxnId="{6F22D145-849D-430F-B285-591C0DB34ED6}">
      <dgm:prSet/>
      <dgm:spPr/>
      <dgm:t>
        <a:bodyPr/>
        <a:lstStyle/>
        <a:p>
          <a:endParaRPr lang="en-US"/>
        </a:p>
      </dgm:t>
    </dgm:pt>
    <dgm:pt modelId="{34E781D9-FC91-4CA9-885B-D79FAE1941CA}" type="sibTrans" cxnId="{6F22D145-849D-430F-B285-591C0DB34ED6}">
      <dgm:prSet/>
      <dgm:spPr/>
      <dgm:t>
        <a:bodyPr/>
        <a:lstStyle/>
        <a:p>
          <a:endParaRPr lang="en-US"/>
        </a:p>
      </dgm:t>
    </dgm:pt>
    <dgm:pt modelId="{FE224837-83D3-9C41-9043-C7FE1193D14B}" type="pres">
      <dgm:prSet presAssocID="{1B765AE2-6895-499E-83EE-069583EB4B0E}" presName="matrix" presStyleCnt="0">
        <dgm:presLayoutVars>
          <dgm:chMax val="1"/>
          <dgm:dir/>
          <dgm:resizeHandles val="exact"/>
        </dgm:presLayoutVars>
      </dgm:prSet>
      <dgm:spPr/>
    </dgm:pt>
    <dgm:pt modelId="{8BF5F7B3-AA8A-3849-A589-13F5091DB841}" type="pres">
      <dgm:prSet presAssocID="{1B765AE2-6895-499E-83EE-069583EB4B0E}" presName="diamond" presStyleLbl="bgShp" presStyleIdx="0" presStyleCnt="1"/>
      <dgm:spPr/>
    </dgm:pt>
    <dgm:pt modelId="{83E22D48-15B1-EF4C-A356-666128633845}" type="pres">
      <dgm:prSet presAssocID="{1B765AE2-6895-499E-83EE-069583EB4B0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CDCBBD6-94A7-124D-AE1E-940D632362E1}" type="pres">
      <dgm:prSet presAssocID="{1B765AE2-6895-499E-83EE-069583EB4B0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A20EB0C-AD2E-4E4D-8084-2579191CC39A}" type="pres">
      <dgm:prSet presAssocID="{1B765AE2-6895-499E-83EE-069583EB4B0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2B856F7-D79B-A641-B966-8C3EBEAC3FEB}" type="pres">
      <dgm:prSet presAssocID="{1B765AE2-6895-499E-83EE-069583EB4B0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349CE1E-D967-4B6D-BF8D-F24C5E7560EC}" srcId="{1B765AE2-6895-499E-83EE-069583EB4B0E}" destId="{3BDCA897-CB3E-4DFB-9184-62025E017244}" srcOrd="0" destOrd="0" parTransId="{CCDE2B4A-2C4D-4294-9BF7-F57048E82D85}" sibTransId="{CB60F2B8-8469-4A9B-AAEE-DE7173F71257}"/>
    <dgm:cxn modelId="{F1FBF42F-90DA-1845-8210-D428DB040258}" type="presOf" srcId="{69FBF2B3-2DD6-470C-86F3-C37B83A94855}" destId="{BCDCBBD6-94A7-124D-AE1E-940D632362E1}" srcOrd="0" destOrd="0" presId="urn:microsoft.com/office/officeart/2005/8/layout/matrix3"/>
    <dgm:cxn modelId="{6F22D145-849D-430F-B285-591C0DB34ED6}" srcId="{1B765AE2-6895-499E-83EE-069583EB4B0E}" destId="{04B571FF-CADF-48ED-82AC-7D19E8F36C2E}" srcOrd="3" destOrd="0" parTransId="{F817B767-0F20-41F3-94A2-1FF881087434}" sibTransId="{34E781D9-FC91-4CA9-885B-D79FAE1941CA}"/>
    <dgm:cxn modelId="{FF0A1888-556E-DB4F-B4D8-96EB6A95E9CB}" type="presOf" srcId="{A6C7FF25-72D2-4074-8C9E-8872625C4DFD}" destId="{5A20EB0C-AD2E-4E4D-8084-2579191CC39A}" srcOrd="0" destOrd="0" presId="urn:microsoft.com/office/officeart/2005/8/layout/matrix3"/>
    <dgm:cxn modelId="{602726B5-6438-4AFF-8312-76E43482AB52}" srcId="{1B765AE2-6895-499E-83EE-069583EB4B0E}" destId="{69FBF2B3-2DD6-470C-86F3-C37B83A94855}" srcOrd="1" destOrd="0" parTransId="{F2A0FDB7-B27F-4D50-890C-FCB579BBF176}" sibTransId="{1063F115-10F0-49E9-85AD-1751A963DDF4}"/>
    <dgm:cxn modelId="{66DDB9C6-D76C-AF42-9960-336D1CFD1264}" type="presOf" srcId="{3BDCA897-CB3E-4DFB-9184-62025E017244}" destId="{83E22D48-15B1-EF4C-A356-666128633845}" srcOrd="0" destOrd="0" presId="urn:microsoft.com/office/officeart/2005/8/layout/matrix3"/>
    <dgm:cxn modelId="{8D1F4EC7-9D8F-6E4B-8348-89919C0869A0}" type="presOf" srcId="{1B765AE2-6895-499E-83EE-069583EB4B0E}" destId="{FE224837-83D3-9C41-9043-C7FE1193D14B}" srcOrd="0" destOrd="0" presId="urn:microsoft.com/office/officeart/2005/8/layout/matrix3"/>
    <dgm:cxn modelId="{4D09D1E9-42D7-6B4B-A8C5-923F32D30847}" type="presOf" srcId="{04B571FF-CADF-48ED-82AC-7D19E8F36C2E}" destId="{A2B856F7-D79B-A641-B966-8C3EBEAC3FEB}" srcOrd="0" destOrd="0" presId="urn:microsoft.com/office/officeart/2005/8/layout/matrix3"/>
    <dgm:cxn modelId="{2E3475F9-A37E-4F13-A7B8-6A9E2BC6642C}" srcId="{1B765AE2-6895-499E-83EE-069583EB4B0E}" destId="{A6C7FF25-72D2-4074-8C9E-8872625C4DFD}" srcOrd="2" destOrd="0" parTransId="{03F737F4-244D-4003-A683-0ECB129DAFC3}" sibTransId="{549ED202-7940-47A3-AF24-1481C6965570}"/>
    <dgm:cxn modelId="{8A5ED371-4377-4540-A095-847B25615150}" type="presParOf" srcId="{FE224837-83D3-9C41-9043-C7FE1193D14B}" destId="{8BF5F7B3-AA8A-3849-A589-13F5091DB841}" srcOrd="0" destOrd="0" presId="urn:microsoft.com/office/officeart/2005/8/layout/matrix3"/>
    <dgm:cxn modelId="{F2E59470-A3DC-1E46-B69C-B372195B153C}" type="presParOf" srcId="{FE224837-83D3-9C41-9043-C7FE1193D14B}" destId="{83E22D48-15B1-EF4C-A356-666128633845}" srcOrd="1" destOrd="0" presId="urn:microsoft.com/office/officeart/2005/8/layout/matrix3"/>
    <dgm:cxn modelId="{628F736F-0093-8849-A817-5FD4AE0BFE8A}" type="presParOf" srcId="{FE224837-83D3-9C41-9043-C7FE1193D14B}" destId="{BCDCBBD6-94A7-124D-AE1E-940D632362E1}" srcOrd="2" destOrd="0" presId="urn:microsoft.com/office/officeart/2005/8/layout/matrix3"/>
    <dgm:cxn modelId="{3E912CF9-B0BC-574A-A3A1-60213EAE2CC1}" type="presParOf" srcId="{FE224837-83D3-9C41-9043-C7FE1193D14B}" destId="{5A20EB0C-AD2E-4E4D-8084-2579191CC39A}" srcOrd="3" destOrd="0" presId="urn:microsoft.com/office/officeart/2005/8/layout/matrix3"/>
    <dgm:cxn modelId="{54F52B75-51F3-5649-9ED8-83B1D5149834}" type="presParOf" srcId="{FE224837-83D3-9C41-9043-C7FE1193D14B}" destId="{A2B856F7-D79B-A641-B966-8C3EBEAC3FE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30BF4-A647-49AC-B318-F12DD94A79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C66E3-8CFA-463C-8050-5F44D177D25D}">
      <dgm:prSet/>
      <dgm:spPr>
        <a:solidFill>
          <a:srgbClr val="AD007A"/>
        </a:solidFill>
        <a:ln>
          <a:solidFill>
            <a:srgbClr val="AD007A"/>
          </a:solidFill>
        </a:ln>
      </dgm:spPr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Total Budget: £1.375m (10% admin = £137,500)</a:t>
          </a:r>
        </a:p>
      </dgm:t>
    </dgm:pt>
    <dgm:pt modelId="{7E79F713-A3E8-4F95-AD5F-091DE1F6F726}" type="parTrans" cxnId="{14BCB61E-02B0-46BA-BA7A-D0D36053B586}">
      <dgm:prSet/>
      <dgm:spPr/>
      <dgm:t>
        <a:bodyPr/>
        <a:lstStyle/>
        <a:p>
          <a:endParaRPr lang="en-US"/>
        </a:p>
      </dgm:t>
    </dgm:pt>
    <dgm:pt modelId="{3CD6B083-7E5D-4C3A-8FE5-B0B67808E652}" type="sibTrans" cxnId="{14BCB61E-02B0-46BA-BA7A-D0D36053B586}">
      <dgm:prSet/>
      <dgm:spPr/>
      <dgm:t>
        <a:bodyPr/>
        <a:lstStyle/>
        <a:p>
          <a:endParaRPr lang="en-US"/>
        </a:p>
      </dgm:t>
    </dgm:pt>
    <dgm:pt modelId="{E6E8DED0-E3B0-4CFE-B91A-D4707D87B0C0}">
      <dgm:prSet/>
      <dgm:spPr>
        <a:solidFill>
          <a:srgbClr val="AD007A"/>
        </a:solidFill>
        <a:ln>
          <a:solidFill>
            <a:srgbClr val="AD007A"/>
          </a:solidFill>
        </a:ln>
      </dgm:spPr>
      <dgm:t>
        <a:bodyPr/>
        <a:lstStyle/>
        <a:p>
          <a:r>
            <a:rPr lang="en-US" dirty="0">
              <a:latin typeface="Poppins" pitchFamily="2" charset="77"/>
              <a:cs typeface="Poppins" pitchFamily="2" charset="77"/>
            </a:rPr>
            <a:t>Admin funds cover: Staff, due diligence, marketing</a:t>
          </a:r>
        </a:p>
      </dgm:t>
    </dgm:pt>
    <dgm:pt modelId="{41302E5F-5636-46FA-BA28-C148FDDC0903}" type="parTrans" cxnId="{92C954F4-3623-4ECA-A831-B5F2B3658F9A}">
      <dgm:prSet/>
      <dgm:spPr/>
      <dgm:t>
        <a:bodyPr/>
        <a:lstStyle/>
        <a:p>
          <a:endParaRPr lang="en-US"/>
        </a:p>
      </dgm:t>
    </dgm:pt>
    <dgm:pt modelId="{33B634B7-E36C-4415-BCE3-998CC315CE00}" type="sibTrans" cxnId="{92C954F4-3623-4ECA-A831-B5F2B3658F9A}">
      <dgm:prSet/>
      <dgm:spPr/>
      <dgm:t>
        <a:bodyPr/>
        <a:lstStyle/>
        <a:p>
          <a:endParaRPr lang="en-US"/>
        </a:p>
      </dgm:t>
    </dgm:pt>
    <dgm:pt modelId="{EB4D634A-EFF9-43B8-A288-FBED454A1C8F}">
      <dgm:prSet/>
      <dgm:spPr>
        <a:solidFill>
          <a:srgbClr val="AD007A"/>
        </a:solidFill>
        <a:ln>
          <a:solidFill>
            <a:srgbClr val="AD007A"/>
          </a:solidFill>
        </a:ln>
      </dgm:spPr>
      <dgm:t>
        <a:bodyPr/>
        <a:lstStyle/>
        <a:p>
          <a:r>
            <a:rPr lang="en-US">
              <a:latin typeface="Poppins" pitchFamily="2" charset="77"/>
              <a:cs typeface="Poppins" pitchFamily="2" charset="77"/>
            </a:rPr>
            <a:t>Grants awarded through competitive process</a:t>
          </a:r>
        </a:p>
      </dgm:t>
    </dgm:pt>
    <dgm:pt modelId="{EFCF8267-7671-458C-8350-A2092B377017}" type="parTrans" cxnId="{CB15323E-9307-49F9-A20A-7763F71BFFB3}">
      <dgm:prSet/>
      <dgm:spPr/>
      <dgm:t>
        <a:bodyPr/>
        <a:lstStyle/>
        <a:p>
          <a:endParaRPr lang="en-US"/>
        </a:p>
      </dgm:t>
    </dgm:pt>
    <dgm:pt modelId="{F1DEFD14-6440-4F07-B2B7-55CD3CB9903A}" type="sibTrans" cxnId="{CB15323E-9307-49F9-A20A-7763F71BFFB3}">
      <dgm:prSet/>
      <dgm:spPr/>
      <dgm:t>
        <a:bodyPr/>
        <a:lstStyle/>
        <a:p>
          <a:endParaRPr lang="en-US"/>
        </a:p>
      </dgm:t>
    </dgm:pt>
    <dgm:pt modelId="{5A886C04-7D5A-4A9F-BEB7-D54BC0748D4F}">
      <dgm:prSet/>
      <dgm:spPr>
        <a:solidFill>
          <a:srgbClr val="AD007A"/>
        </a:solidFill>
        <a:ln>
          <a:solidFill>
            <a:srgbClr val="AD007A"/>
          </a:solidFill>
        </a:ln>
      </dgm:spPr>
      <dgm:t>
        <a:bodyPr/>
        <a:lstStyle/>
        <a:p>
          <a:r>
            <a:rPr lang="en-US">
              <a:latin typeface="Poppins" pitchFamily="2" charset="77"/>
              <a:cs typeface="Poppins" pitchFamily="2" charset="77"/>
            </a:rPr>
            <a:t>Clear assessment criteria: strategic fit, value for money, impact</a:t>
          </a:r>
        </a:p>
      </dgm:t>
    </dgm:pt>
    <dgm:pt modelId="{E2833806-D3A1-4B22-9A9D-E3FC84B154B0}" type="parTrans" cxnId="{6DDFF966-E22A-4C74-81EB-86151CF24605}">
      <dgm:prSet/>
      <dgm:spPr/>
      <dgm:t>
        <a:bodyPr/>
        <a:lstStyle/>
        <a:p>
          <a:endParaRPr lang="en-US"/>
        </a:p>
      </dgm:t>
    </dgm:pt>
    <dgm:pt modelId="{7AA76515-1884-45D0-9B5D-0E6C34C34684}" type="sibTrans" cxnId="{6DDFF966-E22A-4C74-81EB-86151CF24605}">
      <dgm:prSet/>
      <dgm:spPr/>
      <dgm:t>
        <a:bodyPr/>
        <a:lstStyle/>
        <a:p>
          <a:endParaRPr lang="en-US"/>
        </a:p>
      </dgm:t>
    </dgm:pt>
    <dgm:pt modelId="{7EBA126E-EF5B-7047-8407-20965E7B4635}" type="pres">
      <dgm:prSet presAssocID="{BE530BF4-A647-49AC-B318-F12DD94A795F}" presName="diagram" presStyleCnt="0">
        <dgm:presLayoutVars>
          <dgm:dir/>
          <dgm:resizeHandles val="exact"/>
        </dgm:presLayoutVars>
      </dgm:prSet>
      <dgm:spPr/>
    </dgm:pt>
    <dgm:pt modelId="{791B9443-E2E5-9345-AF98-09E0F9629931}" type="pres">
      <dgm:prSet presAssocID="{827C66E3-8CFA-463C-8050-5F44D177D25D}" presName="node" presStyleLbl="node1" presStyleIdx="0" presStyleCnt="4">
        <dgm:presLayoutVars>
          <dgm:bulletEnabled val="1"/>
        </dgm:presLayoutVars>
      </dgm:prSet>
      <dgm:spPr/>
    </dgm:pt>
    <dgm:pt modelId="{C982159D-DF41-DB41-86F0-CE41A92EEF03}" type="pres">
      <dgm:prSet presAssocID="{3CD6B083-7E5D-4C3A-8FE5-B0B67808E652}" presName="sibTrans" presStyleCnt="0"/>
      <dgm:spPr/>
    </dgm:pt>
    <dgm:pt modelId="{268D46E3-C4B0-F64A-BBF9-C41C6075E913}" type="pres">
      <dgm:prSet presAssocID="{E6E8DED0-E3B0-4CFE-B91A-D4707D87B0C0}" presName="node" presStyleLbl="node1" presStyleIdx="1" presStyleCnt="4">
        <dgm:presLayoutVars>
          <dgm:bulletEnabled val="1"/>
        </dgm:presLayoutVars>
      </dgm:prSet>
      <dgm:spPr/>
    </dgm:pt>
    <dgm:pt modelId="{0514C46E-D6A5-4746-9417-553F70CFCB4F}" type="pres">
      <dgm:prSet presAssocID="{33B634B7-E36C-4415-BCE3-998CC315CE00}" presName="sibTrans" presStyleCnt="0"/>
      <dgm:spPr/>
    </dgm:pt>
    <dgm:pt modelId="{D5C9A49D-11FA-7F40-872E-CFB9F78C0483}" type="pres">
      <dgm:prSet presAssocID="{EB4D634A-EFF9-43B8-A288-FBED454A1C8F}" presName="node" presStyleLbl="node1" presStyleIdx="2" presStyleCnt="4">
        <dgm:presLayoutVars>
          <dgm:bulletEnabled val="1"/>
        </dgm:presLayoutVars>
      </dgm:prSet>
      <dgm:spPr/>
    </dgm:pt>
    <dgm:pt modelId="{011E1F47-D2BA-0648-B067-125A5DB0769B}" type="pres">
      <dgm:prSet presAssocID="{F1DEFD14-6440-4F07-B2B7-55CD3CB9903A}" presName="sibTrans" presStyleCnt="0"/>
      <dgm:spPr/>
    </dgm:pt>
    <dgm:pt modelId="{A8E980F7-B8A0-4342-B407-17EFB457D6EF}" type="pres">
      <dgm:prSet presAssocID="{5A886C04-7D5A-4A9F-BEB7-D54BC0748D4F}" presName="node" presStyleLbl="node1" presStyleIdx="3" presStyleCnt="4">
        <dgm:presLayoutVars>
          <dgm:bulletEnabled val="1"/>
        </dgm:presLayoutVars>
      </dgm:prSet>
      <dgm:spPr/>
    </dgm:pt>
  </dgm:ptLst>
  <dgm:cxnLst>
    <dgm:cxn modelId="{14BCB61E-02B0-46BA-BA7A-D0D36053B586}" srcId="{BE530BF4-A647-49AC-B318-F12DD94A795F}" destId="{827C66E3-8CFA-463C-8050-5F44D177D25D}" srcOrd="0" destOrd="0" parTransId="{7E79F713-A3E8-4F95-AD5F-091DE1F6F726}" sibTransId="{3CD6B083-7E5D-4C3A-8FE5-B0B67808E652}"/>
    <dgm:cxn modelId="{D738162F-05B3-3142-A34A-8C6084F4DF5F}" type="presOf" srcId="{5A886C04-7D5A-4A9F-BEB7-D54BC0748D4F}" destId="{A8E980F7-B8A0-4342-B407-17EFB457D6EF}" srcOrd="0" destOrd="0" presId="urn:microsoft.com/office/officeart/2005/8/layout/default"/>
    <dgm:cxn modelId="{2D264B37-3EF0-EF49-A508-AA0653698FB0}" type="presOf" srcId="{827C66E3-8CFA-463C-8050-5F44D177D25D}" destId="{791B9443-E2E5-9345-AF98-09E0F9629931}" srcOrd="0" destOrd="0" presId="urn:microsoft.com/office/officeart/2005/8/layout/default"/>
    <dgm:cxn modelId="{9E4B0E3E-44ED-174C-B527-BEA176059DDB}" type="presOf" srcId="{EB4D634A-EFF9-43B8-A288-FBED454A1C8F}" destId="{D5C9A49D-11FA-7F40-872E-CFB9F78C0483}" srcOrd="0" destOrd="0" presId="urn:microsoft.com/office/officeart/2005/8/layout/default"/>
    <dgm:cxn modelId="{CB15323E-9307-49F9-A20A-7763F71BFFB3}" srcId="{BE530BF4-A647-49AC-B318-F12DD94A795F}" destId="{EB4D634A-EFF9-43B8-A288-FBED454A1C8F}" srcOrd="2" destOrd="0" parTransId="{EFCF8267-7671-458C-8350-A2092B377017}" sibTransId="{F1DEFD14-6440-4F07-B2B7-55CD3CB9903A}"/>
    <dgm:cxn modelId="{6DDFF966-E22A-4C74-81EB-86151CF24605}" srcId="{BE530BF4-A647-49AC-B318-F12DD94A795F}" destId="{5A886C04-7D5A-4A9F-BEB7-D54BC0748D4F}" srcOrd="3" destOrd="0" parTransId="{E2833806-D3A1-4B22-9A9D-E3FC84B154B0}" sibTransId="{7AA76515-1884-45D0-9B5D-0E6C34C34684}"/>
    <dgm:cxn modelId="{EDE7036D-7847-C347-B202-B86AB41D013A}" type="presOf" srcId="{E6E8DED0-E3B0-4CFE-B91A-D4707D87B0C0}" destId="{268D46E3-C4B0-F64A-BBF9-C41C6075E913}" srcOrd="0" destOrd="0" presId="urn:microsoft.com/office/officeart/2005/8/layout/default"/>
    <dgm:cxn modelId="{CEE1CBD9-043D-DC47-981C-93E496999EF5}" type="presOf" srcId="{BE530BF4-A647-49AC-B318-F12DD94A795F}" destId="{7EBA126E-EF5B-7047-8407-20965E7B4635}" srcOrd="0" destOrd="0" presId="urn:microsoft.com/office/officeart/2005/8/layout/default"/>
    <dgm:cxn modelId="{92C954F4-3623-4ECA-A831-B5F2B3658F9A}" srcId="{BE530BF4-A647-49AC-B318-F12DD94A795F}" destId="{E6E8DED0-E3B0-4CFE-B91A-D4707D87B0C0}" srcOrd="1" destOrd="0" parTransId="{41302E5F-5636-46FA-BA28-C148FDDC0903}" sibTransId="{33B634B7-E36C-4415-BCE3-998CC315CE00}"/>
    <dgm:cxn modelId="{0FE62BB8-07F1-5341-A3FD-72F182C2259A}" type="presParOf" srcId="{7EBA126E-EF5B-7047-8407-20965E7B4635}" destId="{791B9443-E2E5-9345-AF98-09E0F9629931}" srcOrd="0" destOrd="0" presId="urn:microsoft.com/office/officeart/2005/8/layout/default"/>
    <dgm:cxn modelId="{EF009949-FF1B-474B-A57C-5FDBA6A63696}" type="presParOf" srcId="{7EBA126E-EF5B-7047-8407-20965E7B4635}" destId="{C982159D-DF41-DB41-86F0-CE41A92EEF03}" srcOrd="1" destOrd="0" presId="urn:microsoft.com/office/officeart/2005/8/layout/default"/>
    <dgm:cxn modelId="{D34C021A-CD14-AC4C-8AC1-FAEDCB97C731}" type="presParOf" srcId="{7EBA126E-EF5B-7047-8407-20965E7B4635}" destId="{268D46E3-C4B0-F64A-BBF9-C41C6075E913}" srcOrd="2" destOrd="0" presId="urn:microsoft.com/office/officeart/2005/8/layout/default"/>
    <dgm:cxn modelId="{B870550B-E29C-DC48-9337-ED2816082F59}" type="presParOf" srcId="{7EBA126E-EF5B-7047-8407-20965E7B4635}" destId="{0514C46E-D6A5-4746-9417-553F70CFCB4F}" srcOrd="3" destOrd="0" presId="urn:microsoft.com/office/officeart/2005/8/layout/default"/>
    <dgm:cxn modelId="{62A75187-CA61-1B4F-9FC5-06A11A305C5B}" type="presParOf" srcId="{7EBA126E-EF5B-7047-8407-20965E7B4635}" destId="{D5C9A49D-11FA-7F40-872E-CFB9F78C0483}" srcOrd="4" destOrd="0" presId="urn:microsoft.com/office/officeart/2005/8/layout/default"/>
    <dgm:cxn modelId="{F700023E-3DC1-D84B-8192-D5641E29AC4A}" type="presParOf" srcId="{7EBA126E-EF5B-7047-8407-20965E7B4635}" destId="{011E1F47-D2BA-0648-B067-125A5DB0769B}" srcOrd="5" destOrd="0" presId="urn:microsoft.com/office/officeart/2005/8/layout/default"/>
    <dgm:cxn modelId="{9CCF29B3-328D-A24E-A3DF-29BF04495AAE}" type="presParOf" srcId="{7EBA126E-EF5B-7047-8407-20965E7B4635}" destId="{A8E980F7-B8A0-4342-B407-17EFB457D6EF}" srcOrd="6" destOrd="0" presId="urn:microsoft.com/office/officeart/2005/8/layout/default"/>
  </dgm:cxnLst>
  <dgm:bg>
    <a:solidFill>
      <a:schemeClr val="bg1"/>
    </a:solidFill>
  </dgm:bg>
  <dgm:whole>
    <a:ln>
      <a:solidFill>
        <a:srgbClr val="AD007A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B4CD32-7EEB-47ED-BA18-414F2B81AA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5185AE-B5EE-421B-B2BB-06C617D94497}">
      <dgm:prSet custT="1"/>
      <dgm:spPr>
        <a:solidFill>
          <a:srgbClr val="AD007A"/>
        </a:solidFill>
      </dgm:spPr>
      <dgm:t>
        <a:bodyPr/>
        <a:lstStyle/>
        <a:p>
          <a:r>
            <a:rPr lang="en-US" sz="2000" dirty="0">
              <a:latin typeface="Poppins" pitchFamily="2" charset="77"/>
              <a:cs typeface="Poppins" pitchFamily="2" charset="77"/>
            </a:rPr>
            <a:t>June-Sept 2025:</a:t>
          </a:r>
        </a:p>
      </dgm:t>
    </dgm:pt>
    <dgm:pt modelId="{8901D4A1-2646-4B9A-94EA-0F5834A050BE}" type="parTrans" cxnId="{EA4A330B-B122-4734-897C-DD6D7200F5CA}">
      <dgm:prSet/>
      <dgm:spPr/>
      <dgm:t>
        <a:bodyPr/>
        <a:lstStyle/>
        <a:p>
          <a:endParaRPr lang="en-US"/>
        </a:p>
      </dgm:t>
    </dgm:pt>
    <dgm:pt modelId="{823B79B3-F8AC-43A2-B72F-5CB6507D2178}" type="sibTrans" cxnId="{EA4A330B-B122-4734-897C-DD6D7200F5CA}">
      <dgm:prSet/>
      <dgm:spPr/>
      <dgm:t>
        <a:bodyPr/>
        <a:lstStyle/>
        <a:p>
          <a:endParaRPr lang="en-US"/>
        </a:p>
      </dgm:t>
    </dgm:pt>
    <dgm:pt modelId="{22FD0516-7124-4DEC-9B26-237954D04D00}">
      <dgm:prSet custT="1"/>
      <dgm:spPr>
        <a:solidFill>
          <a:srgbClr val="AD007A"/>
        </a:solidFill>
      </dgm:spPr>
      <dgm:t>
        <a:bodyPr/>
        <a:lstStyle/>
        <a:p>
          <a:r>
            <a:rPr lang="en-US" sz="2000" dirty="0">
              <a:latin typeface="Poppins" pitchFamily="2" charset="77"/>
              <a:cs typeface="Poppins" pitchFamily="2" charset="77"/>
            </a:rPr>
            <a:t> Evaluation of previous schemes</a:t>
          </a:r>
        </a:p>
      </dgm:t>
    </dgm:pt>
    <dgm:pt modelId="{6DAD2342-A235-443D-8C10-03C7E7404811}" type="parTrans" cxnId="{A4239FFD-B332-449D-9526-939F5B6DC7A3}">
      <dgm:prSet/>
      <dgm:spPr/>
      <dgm:t>
        <a:bodyPr/>
        <a:lstStyle/>
        <a:p>
          <a:endParaRPr lang="en-US"/>
        </a:p>
      </dgm:t>
    </dgm:pt>
    <dgm:pt modelId="{0EA7934E-572D-406B-8B9B-A9AF9967DA0A}" type="sibTrans" cxnId="{A4239FFD-B332-449D-9526-939F5B6DC7A3}">
      <dgm:prSet/>
      <dgm:spPr/>
      <dgm:t>
        <a:bodyPr/>
        <a:lstStyle/>
        <a:p>
          <a:endParaRPr lang="en-US"/>
        </a:p>
      </dgm:t>
    </dgm:pt>
    <dgm:pt modelId="{4EEEF653-C0CB-4F64-A1B9-6637FD93D3AA}">
      <dgm:prSet custT="1"/>
      <dgm:spPr>
        <a:solidFill>
          <a:srgbClr val="AD007A"/>
        </a:solidFill>
      </dgm:spPr>
      <dgm:t>
        <a:bodyPr/>
        <a:lstStyle/>
        <a:p>
          <a:r>
            <a:rPr lang="en-US" sz="2000" dirty="0">
              <a:latin typeface="Poppins" pitchFamily="2" charset="77"/>
              <a:cs typeface="Poppins" pitchFamily="2" charset="77"/>
            </a:rPr>
            <a:t>Scheme guidance </a:t>
          </a:r>
          <a:r>
            <a:rPr lang="en-US" sz="2000" dirty="0" err="1">
              <a:latin typeface="Poppins" pitchFamily="2" charset="77"/>
              <a:cs typeface="Poppins" pitchFamily="2" charset="77"/>
            </a:rPr>
            <a:t>finalised</a:t>
          </a:r>
          <a:endParaRPr lang="en-US" sz="2000" dirty="0">
            <a:latin typeface="Poppins" pitchFamily="2" charset="77"/>
            <a:cs typeface="Poppins" pitchFamily="2" charset="77"/>
          </a:endParaRPr>
        </a:p>
      </dgm:t>
    </dgm:pt>
    <dgm:pt modelId="{4A56D5A3-8D7E-45DD-A8FA-3F590FD1E091}" type="parTrans" cxnId="{6C2368C6-7ADE-47B1-A139-D99CDC111189}">
      <dgm:prSet/>
      <dgm:spPr/>
      <dgm:t>
        <a:bodyPr/>
        <a:lstStyle/>
        <a:p>
          <a:endParaRPr lang="en-US"/>
        </a:p>
      </dgm:t>
    </dgm:pt>
    <dgm:pt modelId="{54942772-C5A5-4671-83A0-FF0E1DACB84A}" type="sibTrans" cxnId="{6C2368C6-7ADE-47B1-A139-D99CDC111189}">
      <dgm:prSet/>
      <dgm:spPr/>
      <dgm:t>
        <a:bodyPr/>
        <a:lstStyle/>
        <a:p>
          <a:endParaRPr lang="en-US"/>
        </a:p>
      </dgm:t>
    </dgm:pt>
    <dgm:pt modelId="{10A9F803-F406-4A7C-9E4E-BDA005946645}">
      <dgm:prSet custT="1"/>
      <dgm:spPr>
        <a:solidFill>
          <a:srgbClr val="AD007A"/>
        </a:solidFill>
      </dgm:spPr>
      <dgm:t>
        <a:bodyPr/>
        <a:lstStyle/>
        <a:p>
          <a:r>
            <a:rPr lang="en-US" sz="2000" dirty="0">
              <a:latin typeface="Poppins" pitchFamily="2" charset="77"/>
              <a:cs typeface="Poppins" pitchFamily="2" charset="77"/>
            </a:rPr>
            <a:t>Stakeholder consultation</a:t>
          </a:r>
        </a:p>
      </dgm:t>
    </dgm:pt>
    <dgm:pt modelId="{332AFBE4-C920-40D0-92D2-32019A86EEA4}" type="parTrans" cxnId="{7AEF66ED-577A-414D-912A-39A844C17774}">
      <dgm:prSet/>
      <dgm:spPr/>
      <dgm:t>
        <a:bodyPr/>
        <a:lstStyle/>
        <a:p>
          <a:endParaRPr lang="en-US"/>
        </a:p>
      </dgm:t>
    </dgm:pt>
    <dgm:pt modelId="{2E97ECD4-F4C9-4913-87DB-E852065EB00D}" type="sibTrans" cxnId="{7AEF66ED-577A-414D-912A-39A844C17774}">
      <dgm:prSet/>
      <dgm:spPr/>
      <dgm:t>
        <a:bodyPr/>
        <a:lstStyle/>
        <a:p>
          <a:endParaRPr lang="en-US"/>
        </a:p>
      </dgm:t>
    </dgm:pt>
    <dgm:pt modelId="{67A81256-C9CB-4112-8C88-DDC8CB1C0A98}">
      <dgm:prSet custT="1"/>
      <dgm:spPr>
        <a:solidFill>
          <a:srgbClr val="AD007A"/>
        </a:solidFill>
      </dgm:spPr>
      <dgm:t>
        <a:bodyPr/>
        <a:lstStyle/>
        <a:p>
          <a:r>
            <a:rPr lang="en-US" sz="2000" dirty="0">
              <a:latin typeface="Poppins" pitchFamily="2" charset="77"/>
              <a:cs typeface="Poppins" pitchFamily="2" charset="77"/>
            </a:rPr>
            <a:t> Marketing &amp; outreach</a:t>
          </a:r>
        </a:p>
      </dgm:t>
    </dgm:pt>
    <dgm:pt modelId="{352E9DA4-40AE-4BE0-A839-909E5DC3C433}" type="parTrans" cxnId="{D8DC12D2-C699-4EC7-B744-9883EE820FAB}">
      <dgm:prSet/>
      <dgm:spPr/>
      <dgm:t>
        <a:bodyPr/>
        <a:lstStyle/>
        <a:p>
          <a:endParaRPr lang="en-US"/>
        </a:p>
      </dgm:t>
    </dgm:pt>
    <dgm:pt modelId="{8013E9C1-CBF8-4EA6-BEE3-3A79FC5D4129}" type="sibTrans" cxnId="{D8DC12D2-C699-4EC7-B744-9883EE820FAB}">
      <dgm:prSet/>
      <dgm:spPr/>
      <dgm:t>
        <a:bodyPr/>
        <a:lstStyle/>
        <a:p>
          <a:endParaRPr lang="en-US"/>
        </a:p>
      </dgm:t>
    </dgm:pt>
    <dgm:pt modelId="{34B29788-D87D-452C-BAFB-C54F94EBF34B}">
      <dgm:prSet custT="1"/>
      <dgm:spPr>
        <a:solidFill>
          <a:srgbClr val="AD007A"/>
        </a:solidFill>
      </dgm:spPr>
      <dgm:t>
        <a:bodyPr/>
        <a:lstStyle/>
        <a:p>
          <a:r>
            <a:rPr lang="en-US" sz="2000" dirty="0">
              <a:latin typeface="Poppins" pitchFamily="2" charset="77"/>
              <a:cs typeface="Poppins" pitchFamily="2" charset="77"/>
            </a:rPr>
            <a:t>Launch: September 2025</a:t>
          </a:r>
        </a:p>
      </dgm:t>
    </dgm:pt>
    <dgm:pt modelId="{F8FCE0AB-2374-472F-A96F-A6B5EC647332}" type="parTrans" cxnId="{A96C4EE9-C9F0-4261-989D-839C327E1788}">
      <dgm:prSet/>
      <dgm:spPr/>
      <dgm:t>
        <a:bodyPr/>
        <a:lstStyle/>
        <a:p>
          <a:endParaRPr lang="en-US"/>
        </a:p>
      </dgm:t>
    </dgm:pt>
    <dgm:pt modelId="{E5D3B5F9-A53A-41AB-9DDC-7F4860025C62}" type="sibTrans" cxnId="{A96C4EE9-C9F0-4261-989D-839C327E1788}">
      <dgm:prSet/>
      <dgm:spPr/>
      <dgm:t>
        <a:bodyPr/>
        <a:lstStyle/>
        <a:p>
          <a:endParaRPr lang="en-US"/>
        </a:p>
      </dgm:t>
    </dgm:pt>
    <dgm:pt modelId="{E945323C-DCC6-4883-BB3F-A9FF5E5614B1}">
      <dgm:prSet custT="1"/>
      <dgm:spPr>
        <a:solidFill>
          <a:srgbClr val="AD007A"/>
        </a:solidFill>
      </dgm:spPr>
      <dgm:t>
        <a:bodyPr/>
        <a:lstStyle/>
        <a:p>
          <a:r>
            <a:rPr lang="en-US" sz="2000" dirty="0">
              <a:latin typeface="Poppins" pitchFamily="2" charset="77"/>
              <a:cs typeface="Poppins" pitchFamily="2" charset="77"/>
            </a:rPr>
            <a:t>First applications: 15 Sept 2025</a:t>
          </a:r>
        </a:p>
      </dgm:t>
    </dgm:pt>
    <dgm:pt modelId="{4D0131E3-C16B-4B20-840A-3F2690EF67F8}" type="parTrans" cxnId="{6B734495-3269-4A45-BC8C-0F2827B42FE8}">
      <dgm:prSet/>
      <dgm:spPr/>
      <dgm:t>
        <a:bodyPr/>
        <a:lstStyle/>
        <a:p>
          <a:endParaRPr lang="en-US"/>
        </a:p>
      </dgm:t>
    </dgm:pt>
    <dgm:pt modelId="{E294BF12-726A-4761-9DE8-F019B6F6E6A3}" type="sibTrans" cxnId="{6B734495-3269-4A45-BC8C-0F2827B42FE8}">
      <dgm:prSet/>
      <dgm:spPr/>
      <dgm:t>
        <a:bodyPr/>
        <a:lstStyle/>
        <a:p>
          <a:endParaRPr lang="en-US"/>
        </a:p>
      </dgm:t>
    </dgm:pt>
    <dgm:pt modelId="{024964B1-6320-8245-8A1B-94FC32F3DAAC}" type="pres">
      <dgm:prSet presAssocID="{E4B4CD32-7EEB-47ED-BA18-414F2B81AAAC}" presName="Name0" presStyleCnt="0">
        <dgm:presLayoutVars>
          <dgm:dir/>
          <dgm:animLvl val="lvl"/>
          <dgm:resizeHandles val="exact"/>
        </dgm:presLayoutVars>
      </dgm:prSet>
      <dgm:spPr/>
    </dgm:pt>
    <dgm:pt modelId="{07CC0C6F-143B-6E4F-84FD-6CC0439C9DA3}" type="pres">
      <dgm:prSet presAssocID="{A65185AE-B5EE-421B-B2BB-06C617D94497}" presName="linNode" presStyleCnt="0"/>
      <dgm:spPr/>
    </dgm:pt>
    <dgm:pt modelId="{401F039C-62EB-DC44-8C1A-03D7F5D82776}" type="pres">
      <dgm:prSet presAssocID="{A65185AE-B5EE-421B-B2BB-06C617D94497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011E4A91-433C-CB46-95A5-68775DFF8231}" type="pres">
      <dgm:prSet presAssocID="{823B79B3-F8AC-43A2-B72F-5CB6507D2178}" presName="sp" presStyleCnt="0"/>
      <dgm:spPr/>
    </dgm:pt>
    <dgm:pt modelId="{460AE2E3-DAAA-AC4F-B27B-F4EF87193451}" type="pres">
      <dgm:prSet presAssocID="{22FD0516-7124-4DEC-9B26-237954D04D00}" presName="linNode" presStyleCnt="0"/>
      <dgm:spPr/>
    </dgm:pt>
    <dgm:pt modelId="{54DBFE47-18F3-7F43-B7ED-A8108684535A}" type="pres">
      <dgm:prSet presAssocID="{22FD0516-7124-4DEC-9B26-237954D04D00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A8E40BA6-A952-0B48-9325-7BEB78013105}" type="pres">
      <dgm:prSet presAssocID="{0EA7934E-572D-406B-8B9B-A9AF9967DA0A}" presName="sp" presStyleCnt="0"/>
      <dgm:spPr/>
    </dgm:pt>
    <dgm:pt modelId="{D4BCF138-36D2-CD44-A40D-666A8A4E0936}" type="pres">
      <dgm:prSet presAssocID="{4EEEF653-C0CB-4F64-A1B9-6637FD93D3AA}" presName="linNode" presStyleCnt="0"/>
      <dgm:spPr/>
    </dgm:pt>
    <dgm:pt modelId="{02CF02D2-9C17-4547-AD58-67A59F03CB33}" type="pres">
      <dgm:prSet presAssocID="{4EEEF653-C0CB-4F64-A1B9-6637FD93D3AA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E9A317D8-1F40-0945-9A6B-E3FA93FB40DA}" type="pres">
      <dgm:prSet presAssocID="{54942772-C5A5-4671-83A0-FF0E1DACB84A}" presName="sp" presStyleCnt="0"/>
      <dgm:spPr/>
    </dgm:pt>
    <dgm:pt modelId="{F00BAE7B-27E7-6D44-8098-2A09A0CCEAD4}" type="pres">
      <dgm:prSet presAssocID="{10A9F803-F406-4A7C-9E4E-BDA005946645}" presName="linNode" presStyleCnt="0"/>
      <dgm:spPr/>
    </dgm:pt>
    <dgm:pt modelId="{D1028052-C89F-4D44-B3F3-466958D1FC36}" type="pres">
      <dgm:prSet presAssocID="{10A9F803-F406-4A7C-9E4E-BDA005946645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67D8DEDF-AA39-6F4F-BBB1-AE37D3A7812A}" type="pres">
      <dgm:prSet presAssocID="{2E97ECD4-F4C9-4913-87DB-E852065EB00D}" presName="sp" presStyleCnt="0"/>
      <dgm:spPr/>
    </dgm:pt>
    <dgm:pt modelId="{F08FEE06-B3E4-C148-B4B2-D29F8523DE08}" type="pres">
      <dgm:prSet presAssocID="{67A81256-C9CB-4112-8C88-DDC8CB1C0A98}" presName="linNode" presStyleCnt="0"/>
      <dgm:spPr/>
    </dgm:pt>
    <dgm:pt modelId="{3560AA7B-F918-DD42-A091-E4A77CDBB17A}" type="pres">
      <dgm:prSet presAssocID="{67A81256-C9CB-4112-8C88-DDC8CB1C0A98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9823D941-040F-D144-BE21-B28F9F61961F}" type="pres">
      <dgm:prSet presAssocID="{8013E9C1-CBF8-4EA6-BEE3-3A79FC5D4129}" presName="sp" presStyleCnt="0"/>
      <dgm:spPr/>
    </dgm:pt>
    <dgm:pt modelId="{CD167484-3EC1-CC41-9B0E-022B7CFFD9AA}" type="pres">
      <dgm:prSet presAssocID="{34B29788-D87D-452C-BAFB-C54F94EBF34B}" presName="linNode" presStyleCnt="0"/>
      <dgm:spPr/>
    </dgm:pt>
    <dgm:pt modelId="{B0608F63-527C-1743-BFD5-B1265EB0D3B0}" type="pres">
      <dgm:prSet presAssocID="{34B29788-D87D-452C-BAFB-C54F94EBF34B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55BA5CF4-20A1-0944-BC41-E1824D46EBB0}" type="pres">
      <dgm:prSet presAssocID="{E5D3B5F9-A53A-41AB-9DDC-7F4860025C62}" presName="sp" presStyleCnt="0"/>
      <dgm:spPr/>
    </dgm:pt>
    <dgm:pt modelId="{88E7B51F-A8A1-9241-B459-0792CC72FB66}" type="pres">
      <dgm:prSet presAssocID="{E945323C-DCC6-4883-BB3F-A9FF5E5614B1}" presName="linNode" presStyleCnt="0"/>
      <dgm:spPr/>
    </dgm:pt>
    <dgm:pt modelId="{8AB69B66-2DFE-364F-A558-A212CE6DB996}" type="pres">
      <dgm:prSet presAssocID="{E945323C-DCC6-4883-BB3F-A9FF5E5614B1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EA4A330B-B122-4734-897C-DD6D7200F5CA}" srcId="{E4B4CD32-7EEB-47ED-BA18-414F2B81AAAC}" destId="{A65185AE-B5EE-421B-B2BB-06C617D94497}" srcOrd="0" destOrd="0" parTransId="{8901D4A1-2646-4B9A-94EA-0F5834A050BE}" sibTransId="{823B79B3-F8AC-43A2-B72F-5CB6507D2178}"/>
    <dgm:cxn modelId="{F2EB191D-F4F4-E34E-BD1F-C4159CA3BBB5}" type="presOf" srcId="{10A9F803-F406-4A7C-9E4E-BDA005946645}" destId="{D1028052-C89F-4D44-B3F3-466958D1FC36}" srcOrd="0" destOrd="0" presId="urn:microsoft.com/office/officeart/2005/8/layout/vList5"/>
    <dgm:cxn modelId="{FEC3E633-E84B-694B-B8AA-732058D7550B}" type="presOf" srcId="{A65185AE-B5EE-421B-B2BB-06C617D94497}" destId="{401F039C-62EB-DC44-8C1A-03D7F5D82776}" srcOrd="0" destOrd="0" presId="urn:microsoft.com/office/officeart/2005/8/layout/vList5"/>
    <dgm:cxn modelId="{2E92F13B-9FE6-7446-91FF-095AF3EE81C3}" type="presOf" srcId="{34B29788-D87D-452C-BAFB-C54F94EBF34B}" destId="{B0608F63-527C-1743-BFD5-B1265EB0D3B0}" srcOrd="0" destOrd="0" presId="urn:microsoft.com/office/officeart/2005/8/layout/vList5"/>
    <dgm:cxn modelId="{D241FB81-3EB8-CF49-BFB8-CC9DD7E410A8}" type="presOf" srcId="{4EEEF653-C0CB-4F64-A1B9-6637FD93D3AA}" destId="{02CF02D2-9C17-4547-AD58-67A59F03CB33}" srcOrd="0" destOrd="0" presId="urn:microsoft.com/office/officeart/2005/8/layout/vList5"/>
    <dgm:cxn modelId="{94B17D8D-470A-CF44-A768-DCFB49C3FA4C}" type="presOf" srcId="{E945323C-DCC6-4883-BB3F-A9FF5E5614B1}" destId="{8AB69B66-2DFE-364F-A558-A212CE6DB996}" srcOrd="0" destOrd="0" presId="urn:microsoft.com/office/officeart/2005/8/layout/vList5"/>
    <dgm:cxn modelId="{9104F08F-DB5F-5944-BA22-8086199D5FD5}" type="presOf" srcId="{E4B4CD32-7EEB-47ED-BA18-414F2B81AAAC}" destId="{024964B1-6320-8245-8A1B-94FC32F3DAAC}" srcOrd="0" destOrd="0" presId="urn:microsoft.com/office/officeart/2005/8/layout/vList5"/>
    <dgm:cxn modelId="{9D2A9191-CF41-384B-A10F-EA3F8EF44115}" type="presOf" srcId="{67A81256-C9CB-4112-8C88-DDC8CB1C0A98}" destId="{3560AA7B-F918-DD42-A091-E4A77CDBB17A}" srcOrd="0" destOrd="0" presId="urn:microsoft.com/office/officeart/2005/8/layout/vList5"/>
    <dgm:cxn modelId="{6B734495-3269-4A45-BC8C-0F2827B42FE8}" srcId="{E4B4CD32-7EEB-47ED-BA18-414F2B81AAAC}" destId="{E945323C-DCC6-4883-BB3F-A9FF5E5614B1}" srcOrd="6" destOrd="0" parTransId="{4D0131E3-C16B-4B20-840A-3F2690EF67F8}" sibTransId="{E294BF12-726A-4761-9DE8-F019B6F6E6A3}"/>
    <dgm:cxn modelId="{6C2368C6-7ADE-47B1-A139-D99CDC111189}" srcId="{E4B4CD32-7EEB-47ED-BA18-414F2B81AAAC}" destId="{4EEEF653-C0CB-4F64-A1B9-6637FD93D3AA}" srcOrd="2" destOrd="0" parTransId="{4A56D5A3-8D7E-45DD-A8FA-3F590FD1E091}" sibTransId="{54942772-C5A5-4671-83A0-FF0E1DACB84A}"/>
    <dgm:cxn modelId="{D8DC12D2-C699-4EC7-B744-9883EE820FAB}" srcId="{E4B4CD32-7EEB-47ED-BA18-414F2B81AAAC}" destId="{67A81256-C9CB-4112-8C88-DDC8CB1C0A98}" srcOrd="4" destOrd="0" parTransId="{352E9DA4-40AE-4BE0-A839-909E5DC3C433}" sibTransId="{8013E9C1-CBF8-4EA6-BEE3-3A79FC5D4129}"/>
    <dgm:cxn modelId="{A96C4EE9-C9F0-4261-989D-839C327E1788}" srcId="{E4B4CD32-7EEB-47ED-BA18-414F2B81AAAC}" destId="{34B29788-D87D-452C-BAFB-C54F94EBF34B}" srcOrd="5" destOrd="0" parTransId="{F8FCE0AB-2374-472F-A96F-A6B5EC647332}" sibTransId="{E5D3B5F9-A53A-41AB-9DDC-7F4860025C62}"/>
    <dgm:cxn modelId="{7AEF66ED-577A-414D-912A-39A844C17774}" srcId="{E4B4CD32-7EEB-47ED-BA18-414F2B81AAAC}" destId="{10A9F803-F406-4A7C-9E4E-BDA005946645}" srcOrd="3" destOrd="0" parTransId="{332AFBE4-C920-40D0-92D2-32019A86EEA4}" sibTransId="{2E97ECD4-F4C9-4913-87DB-E852065EB00D}"/>
    <dgm:cxn modelId="{50ED73EE-8BF8-8244-9094-DDA835CC7C78}" type="presOf" srcId="{22FD0516-7124-4DEC-9B26-237954D04D00}" destId="{54DBFE47-18F3-7F43-B7ED-A8108684535A}" srcOrd="0" destOrd="0" presId="urn:microsoft.com/office/officeart/2005/8/layout/vList5"/>
    <dgm:cxn modelId="{A4239FFD-B332-449D-9526-939F5B6DC7A3}" srcId="{E4B4CD32-7EEB-47ED-BA18-414F2B81AAAC}" destId="{22FD0516-7124-4DEC-9B26-237954D04D00}" srcOrd="1" destOrd="0" parTransId="{6DAD2342-A235-443D-8C10-03C7E7404811}" sibTransId="{0EA7934E-572D-406B-8B9B-A9AF9967DA0A}"/>
    <dgm:cxn modelId="{2C68A3EB-C8E3-6846-83DD-994E7AA03843}" type="presParOf" srcId="{024964B1-6320-8245-8A1B-94FC32F3DAAC}" destId="{07CC0C6F-143B-6E4F-84FD-6CC0439C9DA3}" srcOrd="0" destOrd="0" presId="urn:microsoft.com/office/officeart/2005/8/layout/vList5"/>
    <dgm:cxn modelId="{4E34E0BA-353C-B64C-86F0-D4C63BA07B71}" type="presParOf" srcId="{07CC0C6F-143B-6E4F-84FD-6CC0439C9DA3}" destId="{401F039C-62EB-DC44-8C1A-03D7F5D82776}" srcOrd="0" destOrd="0" presId="urn:microsoft.com/office/officeart/2005/8/layout/vList5"/>
    <dgm:cxn modelId="{94E4B27A-D0FF-464A-896E-A569C1755A66}" type="presParOf" srcId="{024964B1-6320-8245-8A1B-94FC32F3DAAC}" destId="{011E4A91-433C-CB46-95A5-68775DFF8231}" srcOrd="1" destOrd="0" presId="urn:microsoft.com/office/officeart/2005/8/layout/vList5"/>
    <dgm:cxn modelId="{CA3CA326-4CF0-A240-93A9-BF4ECB45A050}" type="presParOf" srcId="{024964B1-6320-8245-8A1B-94FC32F3DAAC}" destId="{460AE2E3-DAAA-AC4F-B27B-F4EF87193451}" srcOrd="2" destOrd="0" presId="urn:microsoft.com/office/officeart/2005/8/layout/vList5"/>
    <dgm:cxn modelId="{E97FB438-176D-194B-A21B-6D8C6498EC98}" type="presParOf" srcId="{460AE2E3-DAAA-AC4F-B27B-F4EF87193451}" destId="{54DBFE47-18F3-7F43-B7ED-A8108684535A}" srcOrd="0" destOrd="0" presId="urn:microsoft.com/office/officeart/2005/8/layout/vList5"/>
    <dgm:cxn modelId="{7C0AD230-11B2-E84B-9FAC-4392CA1DD1C2}" type="presParOf" srcId="{024964B1-6320-8245-8A1B-94FC32F3DAAC}" destId="{A8E40BA6-A952-0B48-9325-7BEB78013105}" srcOrd="3" destOrd="0" presId="urn:microsoft.com/office/officeart/2005/8/layout/vList5"/>
    <dgm:cxn modelId="{77CE4F1B-F570-5E43-BCEA-64AA3576CEDA}" type="presParOf" srcId="{024964B1-6320-8245-8A1B-94FC32F3DAAC}" destId="{D4BCF138-36D2-CD44-A40D-666A8A4E0936}" srcOrd="4" destOrd="0" presId="urn:microsoft.com/office/officeart/2005/8/layout/vList5"/>
    <dgm:cxn modelId="{5F11C4D2-9435-0C42-B526-AAAE2748820F}" type="presParOf" srcId="{D4BCF138-36D2-CD44-A40D-666A8A4E0936}" destId="{02CF02D2-9C17-4547-AD58-67A59F03CB33}" srcOrd="0" destOrd="0" presId="urn:microsoft.com/office/officeart/2005/8/layout/vList5"/>
    <dgm:cxn modelId="{16C840CD-54FB-3D4F-992A-F8269C3597C8}" type="presParOf" srcId="{024964B1-6320-8245-8A1B-94FC32F3DAAC}" destId="{E9A317D8-1F40-0945-9A6B-E3FA93FB40DA}" srcOrd="5" destOrd="0" presId="urn:microsoft.com/office/officeart/2005/8/layout/vList5"/>
    <dgm:cxn modelId="{4BD68EDC-35B2-0B4D-B2A1-3814790AEA43}" type="presParOf" srcId="{024964B1-6320-8245-8A1B-94FC32F3DAAC}" destId="{F00BAE7B-27E7-6D44-8098-2A09A0CCEAD4}" srcOrd="6" destOrd="0" presId="urn:microsoft.com/office/officeart/2005/8/layout/vList5"/>
    <dgm:cxn modelId="{692907D7-4606-ED49-BF2D-3312BDAC7329}" type="presParOf" srcId="{F00BAE7B-27E7-6D44-8098-2A09A0CCEAD4}" destId="{D1028052-C89F-4D44-B3F3-466958D1FC36}" srcOrd="0" destOrd="0" presId="urn:microsoft.com/office/officeart/2005/8/layout/vList5"/>
    <dgm:cxn modelId="{6D0A264E-ABF2-6249-A079-39488954C19B}" type="presParOf" srcId="{024964B1-6320-8245-8A1B-94FC32F3DAAC}" destId="{67D8DEDF-AA39-6F4F-BBB1-AE37D3A7812A}" srcOrd="7" destOrd="0" presId="urn:microsoft.com/office/officeart/2005/8/layout/vList5"/>
    <dgm:cxn modelId="{6207B18D-AF5A-574E-A571-B206F153726D}" type="presParOf" srcId="{024964B1-6320-8245-8A1B-94FC32F3DAAC}" destId="{F08FEE06-B3E4-C148-B4B2-D29F8523DE08}" srcOrd="8" destOrd="0" presId="urn:microsoft.com/office/officeart/2005/8/layout/vList5"/>
    <dgm:cxn modelId="{0A991BFA-E2F4-2A4C-9524-82FCFB384C43}" type="presParOf" srcId="{F08FEE06-B3E4-C148-B4B2-D29F8523DE08}" destId="{3560AA7B-F918-DD42-A091-E4A77CDBB17A}" srcOrd="0" destOrd="0" presId="urn:microsoft.com/office/officeart/2005/8/layout/vList5"/>
    <dgm:cxn modelId="{CD339C19-C93D-0E42-858C-786A98AE3FD9}" type="presParOf" srcId="{024964B1-6320-8245-8A1B-94FC32F3DAAC}" destId="{9823D941-040F-D144-BE21-B28F9F61961F}" srcOrd="9" destOrd="0" presId="urn:microsoft.com/office/officeart/2005/8/layout/vList5"/>
    <dgm:cxn modelId="{2DC11A54-00AD-D540-9504-8860F87C9D82}" type="presParOf" srcId="{024964B1-6320-8245-8A1B-94FC32F3DAAC}" destId="{CD167484-3EC1-CC41-9B0E-022B7CFFD9AA}" srcOrd="10" destOrd="0" presId="urn:microsoft.com/office/officeart/2005/8/layout/vList5"/>
    <dgm:cxn modelId="{29242A0E-1E9C-804E-9E3F-D9B1CC45D6DA}" type="presParOf" srcId="{CD167484-3EC1-CC41-9B0E-022B7CFFD9AA}" destId="{B0608F63-527C-1743-BFD5-B1265EB0D3B0}" srcOrd="0" destOrd="0" presId="urn:microsoft.com/office/officeart/2005/8/layout/vList5"/>
    <dgm:cxn modelId="{EDCC8952-4A25-CB46-95F6-49C9B9CA71AE}" type="presParOf" srcId="{024964B1-6320-8245-8A1B-94FC32F3DAAC}" destId="{55BA5CF4-20A1-0944-BC41-E1824D46EBB0}" srcOrd="11" destOrd="0" presId="urn:microsoft.com/office/officeart/2005/8/layout/vList5"/>
    <dgm:cxn modelId="{1B36831B-44E5-A94E-A269-42525377F464}" type="presParOf" srcId="{024964B1-6320-8245-8A1B-94FC32F3DAAC}" destId="{88E7B51F-A8A1-9241-B459-0792CC72FB66}" srcOrd="12" destOrd="0" presId="urn:microsoft.com/office/officeart/2005/8/layout/vList5"/>
    <dgm:cxn modelId="{E013C2FE-B80B-3D4A-9831-0C3C621F52EE}" type="presParOf" srcId="{88E7B51F-A8A1-9241-B459-0792CC72FB66}" destId="{8AB69B66-2DFE-364F-A558-A212CE6DB99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D8892-612D-46AD-8997-123FD65E7E05}">
      <dsp:nvSpPr>
        <dsp:cNvPr id="0" name=""/>
        <dsp:cNvSpPr/>
      </dsp:nvSpPr>
      <dsp:spPr>
        <a:xfrm>
          <a:off x="0" y="1407"/>
          <a:ext cx="10515600" cy="599796"/>
        </a:xfrm>
        <a:prstGeom prst="roundRect">
          <a:avLst>
            <a:gd name="adj" fmla="val 10000"/>
          </a:avLst>
        </a:prstGeom>
        <a:solidFill>
          <a:srgbClr val="AD00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76380-126C-40FA-B976-42AE497DCCE1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AAE73-1F69-49CD-BF15-7A72E452DB72}">
      <dsp:nvSpPr>
        <dsp:cNvPr id="0" name=""/>
        <dsp:cNvSpPr/>
      </dsp:nvSpPr>
      <dsp:spPr>
        <a:xfrm>
          <a:off x="692764" y="1407"/>
          <a:ext cx="9822835" cy="599796"/>
        </a:xfrm>
        <a:prstGeom prst="rect">
          <a:avLst/>
        </a:prstGeom>
        <a:solidFill>
          <a:srgbClr val="AD007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Provide update on repurposing of Local Growth Fund (LGF) underspend</a:t>
          </a:r>
        </a:p>
      </dsp:txBody>
      <dsp:txXfrm>
        <a:off x="692764" y="1407"/>
        <a:ext cx="9822835" cy="599796"/>
      </dsp:txXfrm>
    </dsp:sp>
    <dsp:sp modelId="{EA0801EB-B052-4F57-9670-588D713FE583}">
      <dsp:nvSpPr>
        <dsp:cNvPr id="0" name=""/>
        <dsp:cNvSpPr/>
      </dsp:nvSpPr>
      <dsp:spPr>
        <a:xfrm>
          <a:off x="0" y="751152"/>
          <a:ext cx="10515600" cy="599796"/>
        </a:xfrm>
        <a:prstGeom prst="roundRect">
          <a:avLst>
            <a:gd name="adj" fmla="val 10000"/>
          </a:avLst>
        </a:prstGeom>
        <a:solidFill>
          <a:srgbClr val="AD00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D82E5-5559-46B5-9467-FAA295E28190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3E5B8-E871-4982-AF41-17CC02E8DBF2}">
      <dsp:nvSpPr>
        <dsp:cNvPr id="0" name=""/>
        <dsp:cNvSpPr/>
      </dsp:nvSpPr>
      <dsp:spPr>
        <a:xfrm>
          <a:off x="692764" y="751152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Propose new 3-year Capital Grant Programme</a:t>
          </a:r>
        </a:p>
      </dsp:txBody>
      <dsp:txXfrm>
        <a:off x="692764" y="751152"/>
        <a:ext cx="9822835" cy="599796"/>
      </dsp:txXfrm>
    </dsp:sp>
    <dsp:sp modelId="{331B46DA-F0EA-423A-8446-27B4E33BC43B}">
      <dsp:nvSpPr>
        <dsp:cNvPr id="0" name=""/>
        <dsp:cNvSpPr/>
      </dsp:nvSpPr>
      <dsp:spPr>
        <a:xfrm>
          <a:off x="0" y="1500898"/>
          <a:ext cx="10515600" cy="599796"/>
        </a:xfrm>
        <a:prstGeom prst="roundRect">
          <a:avLst>
            <a:gd name="adj" fmla="val 10000"/>
          </a:avLst>
        </a:prstGeom>
        <a:solidFill>
          <a:srgbClr val="AD007A"/>
        </a:solidFill>
        <a:ln>
          <a:solidFill>
            <a:srgbClr val="AD007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5D3D3-E4F3-45B7-98C9-232EDF2BA96A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27614-5B00-4ED1-813D-0B83B7117B8A}">
      <dsp:nvSpPr>
        <dsp:cNvPr id="0" name=""/>
        <dsp:cNvSpPr/>
      </dsp:nvSpPr>
      <dsp:spPr>
        <a:xfrm>
          <a:off x="692764" y="1500898"/>
          <a:ext cx="9822835" cy="599796"/>
        </a:xfrm>
        <a:prstGeom prst="rect">
          <a:avLst/>
        </a:prstGeom>
        <a:solidFill>
          <a:srgbClr val="AD007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Seek board approval for:</a:t>
          </a:r>
        </a:p>
      </dsp:txBody>
      <dsp:txXfrm>
        <a:off x="692764" y="1500898"/>
        <a:ext cx="9822835" cy="599796"/>
      </dsp:txXfrm>
    </dsp:sp>
    <dsp:sp modelId="{E560CD14-21F4-467A-9528-61CDBA1A7594}">
      <dsp:nvSpPr>
        <dsp:cNvPr id="0" name=""/>
        <dsp:cNvSpPr/>
      </dsp:nvSpPr>
      <dsp:spPr>
        <a:xfrm>
          <a:off x="0" y="2250643"/>
          <a:ext cx="10515600" cy="599796"/>
        </a:xfrm>
        <a:prstGeom prst="roundRect">
          <a:avLst>
            <a:gd name="adj" fmla="val 10000"/>
          </a:avLst>
        </a:prstGeom>
        <a:solidFill>
          <a:srgbClr val="AD00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32C40-8580-4492-9E3E-A83E6D0C12B6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9A161-F9E8-43B7-95D0-7023842E218F}">
      <dsp:nvSpPr>
        <dsp:cNvPr id="0" name=""/>
        <dsp:cNvSpPr/>
      </dsp:nvSpPr>
      <dsp:spPr>
        <a:xfrm>
          <a:off x="692764" y="2250643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Programme launch in Sept 2025</a:t>
          </a:r>
        </a:p>
      </dsp:txBody>
      <dsp:txXfrm>
        <a:off x="692764" y="2250643"/>
        <a:ext cx="9822835" cy="599796"/>
      </dsp:txXfrm>
    </dsp:sp>
    <dsp:sp modelId="{03DD9DD3-E7AA-457D-8BCD-4B4A98139697}">
      <dsp:nvSpPr>
        <dsp:cNvPr id="0" name=""/>
        <dsp:cNvSpPr/>
      </dsp:nvSpPr>
      <dsp:spPr>
        <a:xfrm>
          <a:off x="0" y="3000388"/>
          <a:ext cx="10515600" cy="599796"/>
        </a:xfrm>
        <a:prstGeom prst="roundRect">
          <a:avLst>
            <a:gd name="adj" fmla="val 10000"/>
          </a:avLst>
        </a:prstGeom>
        <a:solidFill>
          <a:srgbClr val="AD00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965DC-8A71-429D-86A3-C71A3BE3AFCD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4307A-2AC1-4E29-8CCE-6EAFA5CF70B1}">
      <dsp:nvSpPr>
        <dsp:cNvPr id="0" name=""/>
        <dsp:cNvSpPr/>
      </dsp:nvSpPr>
      <dsp:spPr>
        <a:xfrm>
          <a:off x="692764" y="3000388"/>
          <a:ext cx="9822835" cy="599796"/>
        </a:xfrm>
        <a:prstGeom prst="rect">
          <a:avLst/>
        </a:prstGeom>
        <a:solidFill>
          <a:srgbClr val="AD007A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Use of £1.375 million LGF</a:t>
          </a:r>
        </a:p>
      </dsp:txBody>
      <dsp:txXfrm>
        <a:off x="692764" y="3000388"/>
        <a:ext cx="9822835" cy="599796"/>
      </dsp:txXfrm>
    </dsp:sp>
    <dsp:sp modelId="{8531148C-D604-4009-AA28-7C020397B86C}">
      <dsp:nvSpPr>
        <dsp:cNvPr id="0" name=""/>
        <dsp:cNvSpPr/>
      </dsp:nvSpPr>
      <dsp:spPr>
        <a:xfrm>
          <a:off x="0" y="3750134"/>
          <a:ext cx="10515600" cy="599796"/>
        </a:xfrm>
        <a:prstGeom prst="roundRect">
          <a:avLst>
            <a:gd name="adj" fmla="val 10000"/>
          </a:avLst>
        </a:prstGeom>
        <a:solidFill>
          <a:srgbClr val="AD007A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8E30DA-44F3-41CE-9AB0-74B2F1434EBF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EC407-E1E2-43B8-8BFE-7E3AB02077C6}">
      <dsp:nvSpPr>
        <dsp:cNvPr id="0" name=""/>
        <dsp:cNvSpPr/>
      </dsp:nvSpPr>
      <dsp:spPr>
        <a:xfrm>
          <a:off x="692764" y="3750134"/>
          <a:ext cx="9822835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Poppins" pitchFamily="2" charset="77"/>
              <a:cs typeface="Poppins" pitchFamily="2" charset="77"/>
            </a:rPr>
            <a:t> Future reinvestment of any remaining RIG/GIF underspend</a:t>
          </a:r>
        </a:p>
      </dsp:txBody>
      <dsp:txXfrm>
        <a:off x="692764" y="3750134"/>
        <a:ext cx="9822835" cy="599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D17871-5638-0F44-A325-71EA9842D90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F3F2D-D8CB-EE45-BA65-DB85E3D1660B}">
      <dsp:nvSpPr>
        <dsp:cNvPr id="0" name=""/>
        <dsp:cNvSpPr/>
      </dsp:nvSpPr>
      <dsp:spPr>
        <a:xfrm>
          <a:off x="0" y="0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- </a:t>
          </a:r>
          <a:r>
            <a:rPr lang="en-US" sz="2200" kern="1200" dirty="0">
              <a:latin typeface="Poppins" pitchFamily="2" charset="77"/>
              <a:cs typeface="Poppins" pitchFamily="2" charset="77"/>
            </a:rPr>
            <a:t>LGF (2015–2021): £265m capital investment</a:t>
          </a:r>
        </a:p>
      </dsp:txBody>
      <dsp:txXfrm>
        <a:off x="0" y="0"/>
        <a:ext cx="5181600" cy="1087834"/>
      </dsp:txXfrm>
    </dsp:sp>
    <dsp:sp modelId="{D9C7B682-B6F0-BA48-9671-619814871D9D}">
      <dsp:nvSpPr>
        <dsp:cNvPr id="0" name=""/>
        <dsp:cNvSpPr/>
      </dsp:nvSpPr>
      <dsp:spPr>
        <a:xfrm>
          <a:off x="0" y="108783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0B906-3502-4C42-85BA-6D290D0D30ED}">
      <dsp:nvSpPr>
        <dsp:cNvPr id="0" name=""/>
        <dsp:cNvSpPr/>
      </dsp:nvSpPr>
      <dsp:spPr>
        <a:xfrm>
          <a:off x="0" y="1087834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Poppins" pitchFamily="2" charset="77"/>
              <a:cs typeface="Poppins" pitchFamily="2" charset="77"/>
            </a:rPr>
            <a:t>- Resulted in 50+ successful projects</a:t>
          </a:r>
        </a:p>
      </dsp:txBody>
      <dsp:txXfrm>
        <a:off x="0" y="1087834"/>
        <a:ext cx="5181600" cy="1087834"/>
      </dsp:txXfrm>
    </dsp:sp>
    <dsp:sp modelId="{B572C847-2D31-7A4A-AF47-26C394DF457B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5B1556-4F2B-CC40-99DE-A069A0DE47B6}">
      <dsp:nvSpPr>
        <dsp:cNvPr id="0" name=""/>
        <dsp:cNvSpPr/>
      </dsp:nvSpPr>
      <dsp:spPr>
        <a:xfrm>
          <a:off x="0" y="2175669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Poppins" pitchFamily="2" charset="77"/>
              <a:cs typeface="Poppins" pitchFamily="2" charset="77"/>
            </a:rPr>
            <a:t>- £1.375m unspent due to </a:t>
          </a:r>
          <a:r>
            <a:rPr lang="en-US" sz="2200" kern="1200" dirty="0" err="1">
              <a:latin typeface="Poppins" pitchFamily="2" charset="77"/>
              <a:cs typeface="Poppins" pitchFamily="2" charset="77"/>
            </a:rPr>
            <a:t>Growpura</a:t>
          </a:r>
          <a:r>
            <a:rPr lang="en-US" sz="2200" kern="1200" dirty="0">
              <a:latin typeface="Poppins" pitchFamily="2" charset="77"/>
              <a:cs typeface="Poppins" pitchFamily="2" charset="77"/>
            </a:rPr>
            <a:t> Ltd insolvency</a:t>
          </a:r>
        </a:p>
      </dsp:txBody>
      <dsp:txXfrm>
        <a:off x="0" y="2175669"/>
        <a:ext cx="5181600" cy="1087834"/>
      </dsp:txXfrm>
    </dsp:sp>
    <dsp:sp modelId="{E45A0C92-20C8-DE42-8BF3-4C82BCC4CE84}">
      <dsp:nvSpPr>
        <dsp:cNvPr id="0" name=""/>
        <dsp:cNvSpPr/>
      </dsp:nvSpPr>
      <dsp:spPr>
        <a:xfrm>
          <a:off x="0" y="326350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23D2F0-40C4-B34A-8E5F-AF21F8047057}">
      <dsp:nvSpPr>
        <dsp:cNvPr id="0" name=""/>
        <dsp:cNvSpPr/>
      </dsp:nvSpPr>
      <dsp:spPr>
        <a:xfrm>
          <a:off x="0" y="3263503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Poppins" pitchFamily="2" charset="77"/>
              <a:cs typeface="Poppins" pitchFamily="2" charset="77"/>
            </a:rPr>
            <a:t>- Government permits repurposing under Growth Hub leadership</a:t>
          </a:r>
        </a:p>
      </dsp:txBody>
      <dsp:txXfrm>
        <a:off x="0" y="3263503"/>
        <a:ext cx="5181600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5F7B3-AA8A-3849-A589-13F5091DB841}">
      <dsp:nvSpPr>
        <dsp:cNvPr id="0" name=""/>
        <dsp:cNvSpPr/>
      </dsp:nvSpPr>
      <dsp:spPr>
        <a:xfrm>
          <a:off x="1350566" y="0"/>
          <a:ext cx="4880183" cy="488018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22D48-15B1-EF4C-A356-666128633845}">
      <dsp:nvSpPr>
        <dsp:cNvPr id="0" name=""/>
        <dsp:cNvSpPr/>
      </dsp:nvSpPr>
      <dsp:spPr>
        <a:xfrm>
          <a:off x="1814183" y="463617"/>
          <a:ext cx="1903271" cy="1903271"/>
        </a:xfrm>
        <a:prstGeom prst="roundRect">
          <a:avLst/>
        </a:prstGeom>
        <a:solidFill>
          <a:srgbClr val="AD007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oppins" pitchFamily="2" charset="77"/>
              <a:cs typeface="Poppins" pitchFamily="2" charset="77"/>
            </a:rPr>
            <a:t>- More robust risk analysis required</a:t>
          </a:r>
        </a:p>
      </dsp:txBody>
      <dsp:txXfrm>
        <a:off x="1907093" y="556527"/>
        <a:ext cx="1717451" cy="1717451"/>
      </dsp:txXfrm>
    </dsp:sp>
    <dsp:sp modelId="{BCDCBBD6-94A7-124D-AE1E-940D632362E1}">
      <dsp:nvSpPr>
        <dsp:cNvPr id="0" name=""/>
        <dsp:cNvSpPr/>
      </dsp:nvSpPr>
      <dsp:spPr>
        <a:xfrm>
          <a:off x="3863860" y="463617"/>
          <a:ext cx="1903271" cy="1903271"/>
        </a:xfrm>
        <a:prstGeom prst="roundRect">
          <a:avLst/>
        </a:prstGeom>
        <a:solidFill>
          <a:srgbClr val="AD007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Poppins" pitchFamily="2" charset="77"/>
              <a:cs typeface="Poppins" pitchFamily="2" charset="77"/>
            </a:rPr>
            <a:t>- Deferred payments until delivery stages</a:t>
          </a:r>
        </a:p>
      </dsp:txBody>
      <dsp:txXfrm>
        <a:off x="3956770" y="556527"/>
        <a:ext cx="1717451" cy="1717451"/>
      </dsp:txXfrm>
    </dsp:sp>
    <dsp:sp modelId="{5A20EB0C-AD2E-4E4D-8084-2579191CC39A}">
      <dsp:nvSpPr>
        <dsp:cNvPr id="0" name=""/>
        <dsp:cNvSpPr/>
      </dsp:nvSpPr>
      <dsp:spPr>
        <a:xfrm>
          <a:off x="1814183" y="2513294"/>
          <a:ext cx="1903271" cy="1903271"/>
        </a:xfrm>
        <a:prstGeom prst="roundRect">
          <a:avLst/>
        </a:prstGeom>
        <a:solidFill>
          <a:srgbClr val="AD007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Poppins" pitchFamily="2" charset="77"/>
              <a:cs typeface="Poppins" pitchFamily="2" charset="77"/>
            </a:rPr>
            <a:t>- Frequent milestones &amp; smaller tranches</a:t>
          </a:r>
        </a:p>
      </dsp:txBody>
      <dsp:txXfrm>
        <a:off x="1907093" y="2606204"/>
        <a:ext cx="1717451" cy="1717451"/>
      </dsp:txXfrm>
    </dsp:sp>
    <dsp:sp modelId="{A2B856F7-D79B-A641-B966-8C3EBEAC3FEB}">
      <dsp:nvSpPr>
        <dsp:cNvPr id="0" name=""/>
        <dsp:cNvSpPr/>
      </dsp:nvSpPr>
      <dsp:spPr>
        <a:xfrm>
          <a:off x="3863860" y="2513294"/>
          <a:ext cx="1903271" cy="1903271"/>
        </a:xfrm>
        <a:prstGeom prst="roundRect">
          <a:avLst/>
        </a:prstGeom>
        <a:solidFill>
          <a:srgbClr val="AD007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Poppins" pitchFamily="2" charset="77"/>
              <a:cs typeface="Poppins" pitchFamily="2" charset="77"/>
            </a:rPr>
            <a:t>- High-risk projects require tailored oversight</a:t>
          </a:r>
        </a:p>
      </dsp:txBody>
      <dsp:txXfrm>
        <a:off x="3956770" y="2606204"/>
        <a:ext cx="1717451" cy="17174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B9443-E2E5-9345-AF98-09E0F9629931}">
      <dsp:nvSpPr>
        <dsp:cNvPr id="0" name=""/>
        <dsp:cNvSpPr/>
      </dsp:nvSpPr>
      <dsp:spPr>
        <a:xfrm>
          <a:off x="1570151" y="1887"/>
          <a:ext cx="3512046" cy="2107227"/>
        </a:xfrm>
        <a:prstGeom prst="rect">
          <a:avLst/>
        </a:prstGeom>
        <a:solidFill>
          <a:srgbClr val="AD007A"/>
        </a:solidFill>
        <a:ln w="12700" cap="flat" cmpd="sng" algn="ctr">
          <a:solidFill>
            <a:srgbClr val="AD00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Poppins" pitchFamily="2" charset="77"/>
              <a:cs typeface="Poppins" pitchFamily="2" charset="77"/>
            </a:rPr>
            <a:t>Total Budget: £1.375m (10% admin = £137,500)</a:t>
          </a:r>
        </a:p>
      </dsp:txBody>
      <dsp:txXfrm>
        <a:off x="1570151" y="1887"/>
        <a:ext cx="3512046" cy="2107227"/>
      </dsp:txXfrm>
    </dsp:sp>
    <dsp:sp modelId="{268D46E3-C4B0-F64A-BBF9-C41C6075E913}">
      <dsp:nvSpPr>
        <dsp:cNvPr id="0" name=""/>
        <dsp:cNvSpPr/>
      </dsp:nvSpPr>
      <dsp:spPr>
        <a:xfrm>
          <a:off x="5433402" y="1887"/>
          <a:ext cx="3512046" cy="2107227"/>
        </a:xfrm>
        <a:prstGeom prst="rect">
          <a:avLst/>
        </a:prstGeom>
        <a:solidFill>
          <a:srgbClr val="AD007A"/>
        </a:solidFill>
        <a:ln w="12700" cap="flat" cmpd="sng" algn="ctr">
          <a:solidFill>
            <a:srgbClr val="AD00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Poppins" pitchFamily="2" charset="77"/>
              <a:cs typeface="Poppins" pitchFamily="2" charset="77"/>
            </a:rPr>
            <a:t>Admin funds cover: Staff, due diligence, marketing</a:t>
          </a:r>
        </a:p>
      </dsp:txBody>
      <dsp:txXfrm>
        <a:off x="5433402" y="1887"/>
        <a:ext cx="3512046" cy="2107227"/>
      </dsp:txXfrm>
    </dsp:sp>
    <dsp:sp modelId="{D5C9A49D-11FA-7F40-872E-CFB9F78C0483}">
      <dsp:nvSpPr>
        <dsp:cNvPr id="0" name=""/>
        <dsp:cNvSpPr/>
      </dsp:nvSpPr>
      <dsp:spPr>
        <a:xfrm>
          <a:off x="1570151" y="2460319"/>
          <a:ext cx="3512046" cy="2107227"/>
        </a:xfrm>
        <a:prstGeom prst="rect">
          <a:avLst/>
        </a:prstGeom>
        <a:solidFill>
          <a:srgbClr val="AD007A"/>
        </a:solidFill>
        <a:ln w="12700" cap="flat" cmpd="sng" algn="ctr">
          <a:solidFill>
            <a:srgbClr val="AD00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Poppins" pitchFamily="2" charset="77"/>
              <a:cs typeface="Poppins" pitchFamily="2" charset="77"/>
            </a:rPr>
            <a:t>Grants awarded through competitive process</a:t>
          </a:r>
        </a:p>
      </dsp:txBody>
      <dsp:txXfrm>
        <a:off x="1570151" y="2460319"/>
        <a:ext cx="3512046" cy="2107227"/>
      </dsp:txXfrm>
    </dsp:sp>
    <dsp:sp modelId="{A8E980F7-B8A0-4342-B407-17EFB457D6EF}">
      <dsp:nvSpPr>
        <dsp:cNvPr id="0" name=""/>
        <dsp:cNvSpPr/>
      </dsp:nvSpPr>
      <dsp:spPr>
        <a:xfrm>
          <a:off x="5433402" y="2460319"/>
          <a:ext cx="3512046" cy="2107227"/>
        </a:xfrm>
        <a:prstGeom prst="rect">
          <a:avLst/>
        </a:prstGeom>
        <a:solidFill>
          <a:srgbClr val="AD007A"/>
        </a:solidFill>
        <a:ln w="12700" cap="flat" cmpd="sng" algn="ctr">
          <a:solidFill>
            <a:srgbClr val="AD00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Poppins" pitchFamily="2" charset="77"/>
              <a:cs typeface="Poppins" pitchFamily="2" charset="77"/>
            </a:rPr>
            <a:t>Clear assessment criteria: strategic fit, value for money, impact</a:t>
          </a:r>
        </a:p>
      </dsp:txBody>
      <dsp:txXfrm>
        <a:off x="5433402" y="2460319"/>
        <a:ext cx="3512046" cy="21072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F039C-62EB-DC44-8C1A-03D7F5D82776}">
      <dsp:nvSpPr>
        <dsp:cNvPr id="0" name=""/>
        <dsp:cNvSpPr/>
      </dsp:nvSpPr>
      <dsp:spPr>
        <a:xfrm>
          <a:off x="3364992" y="371"/>
          <a:ext cx="3785616" cy="595971"/>
        </a:xfrm>
        <a:prstGeom prst="roundRect">
          <a:avLst/>
        </a:prstGeom>
        <a:solidFill>
          <a:srgbClr val="AD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Poppins" pitchFamily="2" charset="77"/>
              <a:cs typeface="Poppins" pitchFamily="2" charset="77"/>
            </a:rPr>
            <a:t>June-Sept 2025:</a:t>
          </a:r>
        </a:p>
      </dsp:txBody>
      <dsp:txXfrm>
        <a:off x="3394085" y="29464"/>
        <a:ext cx="3727430" cy="537785"/>
      </dsp:txXfrm>
    </dsp:sp>
    <dsp:sp modelId="{54DBFE47-18F3-7F43-B7ED-A8108684535A}">
      <dsp:nvSpPr>
        <dsp:cNvPr id="0" name=""/>
        <dsp:cNvSpPr/>
      </dsp:nvSpPr>
      <dsp:spPr>
        <a:xfrm>
          <a:off x="3364992" y="626142"/>
          <a:ext cx="3785616" cy="595971"/>
        </a:xfrm>
        <a:prstGeom prst="roundRect">
          <a:avLst/>
        </a:prstGeom>
        <a:solidFill>
          <a:srgbClr val="AD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Poppins" pitchFamily="2" charset="77"/>
              <a:cs typeface="Poppins" pitchFamily="2" charset="77"/>
            </a:rPr>
            <a:t> Evaluation of previous schemes</a:t>
          </a:r>
        </a:p>
      </dsp:txBody>
      <dsp:txXfrm>
        <a:off x="3394085" y="655235"/>
        <a:ext cx="3727430" cy="537785"/>
      </dsp:txXfrm>
    </dsp:sp>
    <dsp:sp modelId="{02CF02D2-9C17-4547-AD58-67A59F03CB33}">
      <dsp:nvSpPr>
        <dsp:cNvPr id="0" name=""/>
        <dsp:cNvSpPr/>
      </dsp:nvSpPr>
      <dsp:spPr>
        <a:xfrm>
          <a:off x="3364992" y="1251912"/>
          <a:ext cx="3785616" cy="595971"/>
        </a:xfrm>
        <a:prstGeom prst="roundRect">
          <a:avLst/>
        </a:prstGeom>
        <a:solidFill>
          <a:srgbClr val="AD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Poppins" pitchFamily="2" charset="77"/>
              <a:cs typeface="Poppins" pitchFamily="2" charset="77"/>
            </a:rPr>
            <a:t>Scheme guidance </a:t>
          </a:r>
          <a:r>
            <a:rPr lang="en-US" sz="2000" kern="1200" dirty="0" err="1">
              <a:latin typeface="Poppins" pitchFamily="2" charset="77"/>
              <a:cs typeface="Poppins" pitchFamily="2" charset="77"/>
            </a:rPr>
            <a:t>finalised</a:t>
          </a:r>
          <a:endParaRPr lang="en-US" sz="2000" kern="1200" dirty="0">
            <a:latin typeface="Poppins" pitchFamily="2" charset="77"/>
            <a:cs typeface="Poppins" pitchFamily="2" charset="77"/>
          </a:endParaRPr>
        </a:p>
      </dsp:txBody>
      <dsp:txXfrm>
        <a:off x="3394085" y="1281005"/>
        <a:ext cx="3727430" cy="537785"/>
      </dsp:txXfrm>
    </dsp:sp>
    <dsp:sp modelId="{D1028052-C89F-4D44-B3F3-466958D1FC36}">
      <dsp:nvSpPr>
        <dsp:cNvPr id="0" name=""/>
        <dsp:cNvSpPr/>
      </dsp:nvSpPr>
      <dsp:spPr>
        <a:xfrm>
          <a:off x="3364992" y="1877683"/>
          <a:ext cx="3785616" cy="595971"/>
        </a:xfrm>
        <a:prstGeom prst="roundRect">
          <a:avLst/>
        </a:prstGeom>
        <a:solidFill>
          <a:srgbClr val="AD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Poppins" pitchFamily="2" charset="77"/>
              <a:cs typeface="Poppins" pitchFamily="2" charset="77"/>
            </a:rPr>
            <a:t>Stakeholder consultation</a:t>
          </a:r>
        </a:p>
      </dsp:txBody>
      <dsp:txXfrm>
        <a:off x="3394085" y="1906776"/>
        <a:ext cx="3727430" cy="537785"/>
      </dsp:txXfrm>
    </dsp:sp>
    <dsp:sp modelId="{3560AA7B-F918-DD42-A091-E4A77CDBB17A}">
      <dsp:nvSpPr>
        <dsp:cNvPr id="0" name=""/>
        <dsp:cNvSpPr/>
      </dsp:nvSpPr>
      <dsp:spPr>
        <a:xfrm>
          <a:off x="3364992" y="2503453"/>
          <a:ext cx="3785616" cy="595971"/>
        </a:xfrm>
        <a:prstGeom prst="roundRect">
          <a:avLst/>
        </a:prstGeom>
        <a:solidFill>
          <a:srgbClr val="AD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Poppins" pitchFamily="2" charset="77"/>
              <a:cs typeface="Poppins" pitchFamily="2" charset="77"/>
            </a:rPr>
            <a:t> Marketing &amp; outreach</a:t>
          </a:r>
        </a:p>
      </dsp:txBody>
      <dsp:txXfrm>
        <a:off x="3394085" y="2532546"/>
        <a:ext cx="3727430" cy="537785"/>
      </dsp:txXfrm>
    </dsp:sp>
    <dsp:sp modelId="{B0608F63-527C-1743-BFD5-B1265EB0D3B0}">
      <dsp:nvSpPr>
        <dsp:cNvPr id="0" name=""/>
        <dsp:cNvSpPr/>
      </dsp:nvSpPr>
      <dsp:spPr>
        <a:xfrm>
          <a:off x="3364992" y="3129223"/>
          <a:ext cx="3785616" cy="595971"/>
        </a:xfrm>
        <a:prstGeom prst="roundRect">
          <a:avLst/>
        </a:prstGeom>
        <a:solidFill>
          <a:srgbClr val="AD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Poppins" pitchFamily="2" charset="77"/>
              <a:cs typeface="Poppins" pitchFamily="2" charset="77"/>
            </a:rPr>
            <a:t>Launch: September 2025</a:t>
          </a:r>
        </a:p>
      </dsp:txBody>
      <dsp:txXfrm>
        <a:off x="3394085" y="3158316"/>
        <a:ext cx="3727430" cy="537785"/>
      </dsp:txXfrm>
    </dsp:sp>
    <dsp:sp modelId="{8AB69B66-2DFE-364F-A558-A212CE6DB996}">
      <dsp:nvSpPr>
        <dsp:cNvPr id="0" name=""/>
        <dsp:cNvSpPr/>
      </dsp:nvSpPr>
      <dsp:spPr>
        <a:xfrm>
          <a:off x="3364992" y="3754994"/>
          <a:ext cx="3785616" cy="595971"/>
        </a:xfrm>
        <a:prstGeom prst="roundRect">
          <a:avLst/>
        </a:prstGeom>
        <a:solidFill>
          <a:srgbClr val="AD007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Poppins" pitchFamily="2" charset="77"/>
              <a:cs typeface="Poppins" pitchFamily="2" charset="77"/>
            </a:rPr>
            <a:t>First applications: 15 Sept 2025</a:t>
          </a:r>
        </a:p>
      </dsp:txBody>
      <dsp:txXfrm>
        <a:off x="3394085" y="3784087"/>
        <a:ext cx="3727430" cy="537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D04BA-3045-4E2D-8A32-E314E62247BA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094D8-3DBA-443C-A62F-0F6E640FB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13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89B5C-3BF1-9998-5B98-C8FD597DF9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3F19B0-C84B-BF08-7966-4D6E05F1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6A083-7326-D444-5B3B-23A43D582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250E7D-EE8D-237E-8955-D2D364B7A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DA473-6E22-58CB-F508-F621FFA75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17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872EE-C6E0-FD75-EDE7-A01C895BD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FBF2D1-49CC-2F5C-00E2-A937797234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F5825-3A5D-AA19-89B3-7FFABC3C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A2185-1FF0-B093-54E1-7BF18D68E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AFE6-40A9-F4A0-FAAF-6873B26E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095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136F6-4A3A-E76A-FF6A-32E264A52B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1A7B07-A798-CAD9-F05E-16A96E6CC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35A49-4F46-1930-28A3-0A9D238D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4983F-8A30-D9C7-0882-DC84A541B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ADAEC-FDA6-77DA-0320-1A6FED9AC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198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047CA-71E2-7F8D-9F9B-D52F4206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81F8F-D6E4-A5E0-F4F8-101B3DDA9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20766-F3FC-1C4D-9192-6A13748AB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C686F-BAC5-5B10-675D-DDBA04EA7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27CB-0F38-7D8B-FEC3-38B9D2E32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980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7C314-55E7-64F8-A0AE-D63557284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C301F-09AC-086D-8CAD-F75AF78F2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4A936-EDD1-425A-8331-085B9C0CB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E763A-4115-593E-1717-0574C8559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56A47-4F8F-9E84-EA19-8AB8B177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63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EC897-7B12-1F6C-862B-BE3DE56B7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ACA7F-880A-86A2-7CF9-8176DBD63B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A9553-5305-1CD4-2AE2-42F87E529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D6C9D-319A-6D45-0262-12E22778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8E436-80F8-4D56-6872-300775C98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7EAEA-7DB9-4981-CE9F-E747A79C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7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D6174-3DCC-E5F9-530A-13C3FB24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6E1AA-8DBD-7185-471A-5477EC96B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556373-7BB3-A29A-8BBE-A3210D26A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A356D1-C647-488B-0A90-03150CDE5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1F5BDA-C5E0-1F3B-F234-46164A2E1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44B98-EDAE-B4F1-40CF-68F342893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CF111-48DC-8D5F-D0FE-45809766B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403E8-A82D-BC79-F030-305CF9FF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164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5F7F2-1F7F-0C09-6594-E2278159D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FFA35D-D5B4-CDF9-4CC0-F01D45466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28A64-9458-2B29-CFFF-3B36E943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469E59-0135-4DE6-B69E-DE7CD669A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20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71EF53-9CFD-20ED-B4FC-3440B27D1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D29D8A-D08C-D9B6-96C6-984A68EF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48786-C49C-3B44-2231-5D0FD4A9C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5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7C0CA-D81C-FDFC-C4BC-DE5804B00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89A4E-6D1A-BD09-D07F-6734B7B63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1202A-98D3-636A-7977-F5EC03CEC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08F79-26BC-625C-F48A-D929F5A8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C7F20-D9F7-7E01-BBC1-A3B9E7CF0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C99C6-690F-2F33-D84A-2A59102FA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6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11DBE-34F8-C4A1-512D-A6F113EB9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62C96F-879E-664E-25AD-9F47692AEB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F5A2D3-0E0C-7F19-A3C1-D321402B4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F20B7-051A-C53B-13D9-C854D473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46482-6B29-1087-3D33-C5F4A0BB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234B6-A3D8-E75C-2D86-14B1C1BE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19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8EE2B6-13D8-413D-6D74-A3A308D5F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8E3AAD-7E94-51B8-6D94-7B51A559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14DC9-5786-0AA2-1053-7DA05746B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5C93-601A-4B24-BD1B-AB592D33FD2F}" type="datetimeFigureOut">
              <a:rPr lang="en-GB" smtClean="0"/>
              <a:t>09/06/2025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48A1D-235E-7516-3235-906B37A01E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3EA849-6CFE-FDE0-ADCF-9822453C2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2DBB1-2873-4A51-AEF8-2D7E3818A80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42F756-F3E0-A286-D0E7-56C273531FE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560682"/>
            <a:ext cx="12192000" cy="29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024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B43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0">
            <a:extLst>
              <a:ext uri="{FF2B5EF4-FFF2-40B4-BE49-F238E27FC236}">
                <a16:creationId xmlns:a16="http://schemas.microsoft.com/office/drawing/2014/main" id="{7184BE5B-DF59-9095-E19C-E24D7D3D5564}"/>
              </a:ext>
            </a:extLst>
          </p:cNvPr>
          <p:cNvSpPr>
            <a:spLocks/>
          </p:cNvSpPr>
          <p:nvPr/>
        </p:nvSpPr>
        <p:spPr>
          <a:xfrm>
            <a:off x="6018815" y="-365139"/>
            <a:ext cx="8821552" cy="8588415"/>
          </a:xfrm>
          <a:custGeom>
            <a:avLst/>
            <a:gdLst>
              <a:gd name="connsiteX0" fmla="*/ 0 w 8821552"/>
              <a:gd name="connsiteY0" fmla="*/ 5348288 h 10696575"/>
              <a:gd name="connsiteX1" fmla="*/ 4410776 w 8821552"/>
              <a:gd name="connsiteY1" fmla="*/ 0 h 10696575"/>
              <a:gd name="connsiteX2" fmla="*/ 8821552 w 8821552"/>
              <a:gd name="connsiteY2" fmla="*/ 5348288 h 10696575"/>
              <a:gd name="connsiteX3" fmla="*/ 4410776 w 8821552"/>
              <a:gd name="connsiteY3" fmla="*/ 10696576 h 10696575"/>
              <a:gd name="connsiteX4" fmla="*/ 0 w 8821552"/>
              <a:gd name="connsiteY4" fmla="*/ 5348288 h 10696575"/>
              <a:gd name="connsiteX0" fmla="*/ 47419 w 8868971"/>
              <a:gd name="connsiteY0" fmla="*/ 3717608 h 9065896"/>
              <a:gd name="connsiteX1" fmla="*/ 2949435 w 8868971"/>
              <a:gd name="connsiteY1" fmla="*/ 0 h 9065896"/>
              <a:gd name="connsiteX2" fmla="*/ 8868971 w 8868971"/>
              <a:gd name="connsiteY2" fmla="*/ 3717608 h 9065896"/>
              <a:gd name="connsiteX3" fmla="*/ 4458195 w 8868971"/>
              <a:gd name="connsiteY3" fmla="*/ 9065896 h 9065896"/>
              <a:gd name="connsiteX4" fmla="*/ 47419 w 8868971"/>
              <a:gd name="connsiteY4" fmla="*/ 3717608 h 9065896"/>
              <a:gd name="connsiteX0" fmla="*/ 0 w 8821552"/>
              <a:gd name="connsiteY0" fmla="*/ 3717608 h 6993256"/>
              <a:gd name="connsiteX1" fmla="*/ 2902016 w 8821552"/>
              <a:gd name="connsiteY1" fmla="*/ 0 h 6993256"/>
              <a:gd name="connsiteX2" fmla="*/ 8821552 w 8821552"/>
              <a:gd name="connsiteY2" fmla="*/ 3717608 h 6993256"/>
              <a:gd name="connsiteX3" fmla="*/ 2902016 w 8821552"/>
              <a:gd name="connsiteY3" fmla="*/ 6993256 h 6993256"/>
              <a:gd name="connsiteX4" fmla="*/ 0 w 8821552"/>
              <a:gd name="connsiteY4" fmla="*/ 3717608 h 699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1552" h="6993256">
                <a:moveTo>
                  <a:pt x="0" y="3717608"/>
                </a:moveTo>
                <a:cubicBezTo>
                  <a:pt x="0" y="2552065"/>
                  <a:pt x="466012" y="0"/>
                  <a:pt x="2902016" y="0"/>
                </a:cubicBezTo>
                <a:cubicBezTo>
                  <a:pt x="5338020" y="0"/>
                  <a:pt x="8821552" y="763830"/>
                  <a:pt x="8821552" y="3717608"/>
                </a:cubicBezTo>
                <a:cubicBezTo>
                  <a:pt x="8821552" y="6671386"/>
                  <a:pt x="5338020" y="6993256"/>
                  <a:pt x="2902016" y="6993256"/>
                </a:cubicBezTo>
                <a:cubicBezTo>
                  <a:pt x="466012" y="6993256"/>
                  <a:pt x="0" y="4883151"/>
                  <a:pt x="0" y="3717608"/>
                </a:cubicBezTo>
                <a:close/>
              </a:path>
            </a:pathLst>
          </a:custGeom>
          <a:solidFill>
            <a:srgbClr val="AD007A"/>
          </a:solidFill>
          <a:ln>
            <a:solidFill>
              <a:srgbClr val="AD007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7F3D30-C447-FF56-2619-53E10C843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788" y="555304"/>
            <a:ext cx="3893597" cy="1084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8C9A83-EAFE-64BF-6C4C-84176BD22DD5}"/>
              </a:ext>
            </a:extLst>
          </p:cNvPr>
          <p:cNvSpPr txBox="1"/>
          <p:nvPr/>
        </p:nvSpPr>
        <p:spPr>
          <a:xfrm>
            <a:off x="6683852" y="2164038"/>
            <a:ext cx="4866917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GB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South Midlands Growth Hub Capital Grant Programme (2025–2028)</a:t>
            </a:r>
            <a:endParaRPr lang="en-US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9" name="Picture 18" descr="A person speaking to a group of people&#10;&#10;Description automatically generated">
            <a:extLst>
              <a:ext uri="{FF2B5EF4-FFF2-40B4-BE49-F238E27FC236}">
                <a16:creationId xmlns:a16="http://schemas.microsoft.com/office/drawing/2014/main" id="{CE26D286-E599-3153-FC2B-43075EAF0E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166" y="2123647"/>
            <a:ext cx="6099629" cy="609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133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Reallocation of Further Underspend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Potential RIG/GIF underspend may be added to the fund</a:t>
            </a:r>
          </a:p>
          <a:p>
            <a:pPr marL="0" indent="0">
              <a:buNone/>
            </a:pPr>
            <a:endParaRPr lang="en-GB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Options:</a:t>
            </a:r>
          </a:p>
          <a:p>
            <a:r>
              <a:rPr dirty="0">
                <a:latin typeface="Poppins" pitchFamily="2" charset="77"/>
                <a:cs typeface="Poppins" pitchFamily="2" charset="77"/>
              </a:rPr>
              <a:t>  Increase grant pot annually</a:t>
            </a:r>
          </a:p>
          <a:p>
            <a:r>
              <a:rPr dirty="0">
                <a:latin typeface="Poppins" pitchFamily="2" charset="77"/>
                <a:cs typeface="Poppins" pitchFamily="2" charset="77"/>
              </a:rPr>
              <a:t>  Extend programme beyond 2028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4234"/>
            <a:ext cx="10515600" cy="5712729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Governance &amp; Oversight:</a:t>
            </a: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Delivered by: South Midlands Growth Hub</a:t>
            </a: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Oversight: Business Board</a:t>
            </a: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Accountable Body: </a:t>
            </a:r>
            <a:r>
              <a:rPr lang="en-GB" dirty="0">
                <a:latin typeface="Poppins" pitchFamily="2" charset="77"/>
                <a:cs typeface="Poppins" pitchFamily="2" charset="77"/>
              </a:rPr>
              <a:t>West Northants Council </a:t>
            </a:r>
            <a:endParaRPr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Funder </a:t>
            </a:r>
            <a:r>
              <a:rPr dirty="0">
                <a:latin typeface="Poppins" pitchFamily="2" charset="77"/>
                <a:cs typeface="Poppins" pitchFamily="2" charset="77"/>
              </a:rPr>
              <a:t>DBT: Quarterly monitoring reports</a:t>
            </a:r>
            <a:endParaRPr lang="en-GB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lang="en-GB" dirty="0">
              <a:solidFill>
                <a:srgbClr val="2B4345"/>
              </a:solidFill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Board Recommendations:</a:t>
            </a: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1. Note update on LGF and programme development</a:t>
            </a: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2. Approve £1.375m capital programme (Sept 2025 launch)</a:t>
            </a: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3. Agree reinvestment of RIG/GIF underspend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Proposal</a:t>
            </a:r>
            <a:r>
              <a:rPr lang="en-GB" b="1" dirty="0">
                <a:latin typeface="Poppins" pitchFamily="2" charset="77"/>
                <a:cs typeface="Poppins" pitchFamily="2" charset="77"/>
              </a:rPr>
              <a:t> </a:t>
            </a:r>
            <a:endParaRPr b="1" dirty="0"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426829-98EF-A52C-2022-3C9B46CFA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99877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Background &amp; Context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513400-92A5-29A2-6492-CF548AF325A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38824423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CEB7DC44-C229-1031-8C54-D1B98DE364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68806"/>
            <a:ext cx="4569708" cy="502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93" y="280719"/>
            <a:ext cx="10515600" cy="1325563"/>
          </a:xfrm>
        </p:spPr>
        <p:txBody>
          <a:bodyPr anchor="ctr">
            <a:normAutofit/>
          </a:bodyPr>
          <a:lstStyle/>
          <a:p>
            <a:r>
              <a:rPr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Lessons Learned from Past Programmes</a:t>
            </a:r>
            <a:r>
              <a:rPr lang="en-GB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: </a:t>
            </a:r>
            <a:endParaRPr b="1" dirty="0">
              <a:solidFill>
                <a:srgbClr val="2B4345"/>
              </a:solidFill>
              <a:latin typeface="Poppins" pitchFamily="2" charset="77"/>
              <a:cs typeface="Poppins" pitchFamily="2" charset="77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9681D9-367D-1C67-B87F-6394A6DDCE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44114614"/>
              </p:ext>
            </p:extLst>
          </p:nvPr>
        </p:nvGraphicFramePr>
        <p:xfrm>
          <a:off x="3418449" y="1253330"/>
          <a:ext cx="7581315" cy="4880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Programme Overview (2025–2028)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Launch: September 2025</a:t>
            </a: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Duration: 3 years (to August 2028)</a:t>
            </a:r>
            <a:endParaRPr lang="en-GB" dirty="0"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endParaRPr dirty="0">
              <a:solidFill>
                <a:srgbClr val="2B4345"/>
              </a:solidFill>
              <a:latin typeface="Poppins" pitchFamily="2" charset="77"/>
              <a:cs typeface="Poppins" pitchFamily="2" charset="77"/>
            </a:endParaRPr>
          </a:p>
          <a:p>
            <a:pPr marL="0" indent="0">
              <a:buNone/>
            </a:pPr>
            <a:r>
              <a:rPr b="1" i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Focus Areas:</a:t>
            </a: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  - Clean Growth &amp; Net Zero</a:t>
            </a: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  - Innovation &amp; Commercialisation</a:t>
            </a: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  - Infrastructure &amp; Place</a:t>
            </a: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  - Business Scale-Up &amp; Productivity</a:t>
            </a:r>
          </a:p>
          <a:p>
            <a:pPr marL="0" indent="0">
              <a:buNone/>
            </a:pPr>
            <a:r>
              <a:rPr dirty="0">
                <a:latin typeface="Poppins" pitchFamily="2" charset="77"/>
                <a:cs typeface="Poppins" pitchFamily="2" charset="77"/>
              </a:rPr>
              <a:t>  - Digitalisation &amp; Smart Tech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Grant </a:t>
            </a:r>
            <a:r>
              <a:rPr lang="en-GB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programme </a:t>
            </a:r>
            <a:endParaRPr b="1" dirty="0">
              <a:solidFill>
                <a:srgbClr val="2B4345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>
                <a:latin typeface="Poppins" pitchFamily="2" charset="77"/>
                <a:cs typeface="Poppins" pitchFamily="2" charset="77"/>
              </a:rPr>
              <a:t>Grant Scheme 1: Micro Capital Grant</a:t>
            </a: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Up to £3,000 grant (50% match)</a:t>
            </a: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Sole traders &amp; microbusinesses</a:t>
            </a: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Supports equipment, digital tools, small innovation</a:t>
            </a:r>
          </a:p>
          <a:p>
            <a:pPr marL="0" indent="0">
              <a:buNone/>
            </a:pPr>
            <a:r>
              <a:rPr lang="en-GB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Grant Scheme 2: Capital Growth Grant</a:t>
            </a: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£5,000 to £50,000 (50% match)</a:t>
            </a: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Established SMEs</a:t>
            </a:r>
          </a:p>
          <a:p>
            <a:pPr marL="0" indent="0">
              <a:buNone/>
            </a:pPr>
            <a:r>
              <a:rPr lang="en-GB" dirty="0">
                <a:latin typeface="Poppins" pitchFamily="2" charset="77"/>
                <a:cs typeface="Poppins" pitchFamily="2" charset="77"/>
              </a:rPr>
              <a:t>Investments in plant, facilities, innovation infrastructure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Programme Delivery Structure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84AA22-BC10-C1D4-11A0-41083A4E0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694451"/>
              </p:ext>
            </p:extLst>
          </p:nvPr>
        </p:nvGraphicFramePr>
        <p:xfrm>
          <a:off x="669387" y="1690687"/>
          <a:ext cx="10515600" cy="4569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387" y="897158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Strategic Partnerships</a:t>
            </a:r>
          </a:p>
          <a:p>
            <a:pPr marL="0" indent="0">
              <a:buNone/>
            </a:pPr>
            <a:endParaRPr lang="en-GB" dirty="0">
              <a:latin typeface="Poppins" pitchFamily="2" charset="77"/>
              <a:cs typeface="Poppins" pitchFamily="2" charset="77"/>
            </a:endParaRPr>
          </a:p>
          <a:p>
            <a:r>
              <a:rPr dirty="0">
                <a:latin typeface="Poppins" pitchFamily="2" charset="77"/>
                <a:cs typeface="Poppins" pitchFamily="2" charset="77"/>
              </a:rPr>
              <a:t>Local Authority Economic Teams</a:t>
            </a:r>
          </a:p>
          <a:p>
            <a:r>
              <a:rPr dirty="0">
                <a:latin typeface="Poppins" pitchFamily="2" charset="77"/>
                <a:cs typeface="Poppins" pitchFamily="2" charset="77"/>
              </a:rPr>
              <a:t>South Midlands Business Board</a:t>
            </a:r>
          </a:p>
          <a:p>
            <a:r>
              <a:rPr dirty="0">
                <a:latin typeface="Poppins" pitchFamily="2" charset="77"/>
                <a:cs typeface="Poppins" pitchFamily="2" charset="77"/>
              </a:rPr>
              <a:t>Industry stakeholders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7968741-1F11-A538-E775-1FB9D1588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897158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600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Programme Objectives</a:t>
            </a:r>
          </a:p>
          <a:p>
            <a:pPr marL="0" indent="0">
              <a:buNone/>
            </a:pPr>
            <a:endParaRPr lang="en-GB" dirty="0">
              <a:latin typeface="Poppins" pitchFamily="2" charset="77"/>
              <a:cs typeface="Poppins" pitchFamily="2" charset="77"/>
            </a:endParaRPr>
          </a:p>
          <a:p>
            <a:r>
              <a:rPr lang="en-GB" dirty="0">
                <a:latin typeface="Poppins" pitchFamily="2" charset="77"/>
                <a:cs typeface="Poppins" pitchFamily="2" charset="77"/>
              </a:rPr>
              <a:t>Address UKSPF uncertainty</a:t>
            </a:r>
          </a:p>
          <a:p>
            <a:r>
              <a:rPr lang="en-GB" dirty="0">
                <a:latin typeface="Poppins" pitchFamily="2" charset="77"/>
                <a:cs typeface="Poppins" pitchFamily="2" charset="77"/>
              </a:rPr>
              <a:t>Provide capital boost for innovation and sustainable growth</a:t>
            </a:r>
          </a:p>
          <a:p>
            <a:r>
              <a:rPr lang="en-GB" dirty="0">
                <a:latin typeface="Poppins" pitchFamily="2" charset="77"/>
                <a:cs typeface="Poppins" pitchFamily="2" charset="77"/>
              </a:rPr>
              <a:t>Target underserved sectors/geographies</a:t>
            </a:r>
          </a:p>
          <a:p>
            <a:r>
              <a:rPr lang="en-GB" dirty="0">
                <a:latin typeface="Poppins" pitchFamily="2" charset="77"/>
                <a:cs typeface="Poppins" pitchFamily="2" charset="77"/>
              </a:rPr>
              <a:t>Promote inclusive growth and accessibility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GB" b="1" dirty="0">
                <a:solidFill>
                  <a:srgbClr val="2B4345"/>
                </a:solidFill>
                <a:latin typeface="Poppins" pitchFamily="2" charset="77"/>
                <a:cs typeface="Poppins" pitchFamily="2" charset="77"/>
              </a:rPr>
              <a:t>Next Steps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718FC6F-1512-84B6-4011-392358A5D4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2839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03E00B1D2A6489FA49A3284897530" ma:contentTypeVersion="19" ma:contentTypeDescription="Create a new document." ma:contentTypeScope="" ma:versionID="b2dfce0e8414d4ec0507b6b02bdab0a2">
  <xsd:schema xmlns:xsd="http://www.w3.org/2001/XMLSchema" xmlns:xs="http://www.w3.org/2001/XMLSchema" xmlns:p="http://schemas.microsoft.com/office/2006/metadata/properties" xmlns:ns2="836070ae-bedd-4c8b-98d2-72b5379e158e" xmlns:ns3="b3e6cb3d-b9a4-4d6c-b20d-c65c846de810" targetNamespace="http://schemas.microsoft.com/office/2006/metadata/properties" ma:root="true" ma:fieldsID="b5c164eea1df7f65e3531a4388db4d31" ns2:_="" ns3:_="">
    <xsd:import namespace="836070ae-bedd-4c8b-98d2-72b5379e158e"/>
    <xsd:import namespace="b3e6cb3d-b9a4-4d6c-b20d-c65c846de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070ae-bedd-4c8b-98d2-72b5379e1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3e5031-7500-42a2-b1b9-89fc153e5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cb3d-b9a4-4d6c-b20d-c65c846de8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b67ef8-2bbb-458a-afda-b9486a83c130}" ma:internalName="TaxCatchAll" ma:showField="CatchAllData" ma:web="b3e6cb3d-b9a4-4d6c-b20d-c65c846de8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e6cb3d-b9a4-4d6c-b20d-c65c846de810" xsi:nil="true"/>
    <lcf76f155ced4ddcb4097134ff3c332f xmlns="836070ae-bedd-4c8b-98d2-72b5379e158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984C371-4C50-4DDF-B574-0665653295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DEFF87-D87F-43C3-A2B2-64273A435D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070ae-bedd-4c8b-98d2-72b5379e158e"/>
    <ds:schemaRef ds:uri="b3e6cb3d-b9a4-4d6c-b20d-c65c846de8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A6F606-6614-4169-872A-683FF5CEE347}">
  <ds:schemaRefs>
    <ds:schemaRef ds:uri="http://schemas.microsoft.com/office/2006/metadata/properties"/>
    <ds:schemaRef ds:uri="http://schemas.microsoft.com/office/infopath/2007/PartnerControls"/>
    <ds:schemaRef ds:uri="b3e6cb3d-b9a4-4d6c-b20d-c65c846de810"/>
    <ds:schemaRef ds:uri="836070ae-bedd-4c8b-98d2-72b5379e158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</Words>
  <Application>Microsoft Office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Poppins</vt:lpstr>
      <vt:lpstr>Office Theme</vt:lpstr>
      <vt:lpstr>PowerPoint Presentation</vt:lpstr>
      <vt:lpstr>Proposal </vt:lpstr>
      <vt:lpstr>Background &amp; Context</vt:lpstr>
      <vt:lpstr>Lessons Learned from Past Programmes: </vt:lpstr>
      <vt:lpstr>Programme Overview (2025–2028)</vt:lpstr>
      <vt:lpstr>Grant programme </vt:lpstr>
      <vt:lpstr>Programme Delivery Structure</vt:lpstr>
      <vt:lpstr>PowerPoint Presentation</vt:lpstr>
      <vt:lpstr>Next Steps</vt:lpstr>
      <vt:lpstr>Reallocation of Further Underspend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Panter</dc:creator>
  <cp:lastModifiedBy>Emma Panter</cp:lastModifiedBy>
  <cp:revision>8</cp:revision>
  <dcterms:created xsi:type="dcterms:W3CDTF">2024-11-12T17:14:50Z</dcterms:created>
  <dcterms:modified xsi:type="dcterms:W3CDTF">2025-06-09T10:44:05Z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0x010100F2303E00B1D2A6489FA49A3284897530</vt:lpwstr>
  </property>
  <property fmtid="{D5CDD505-2E9C-101B-9397-08002B2CF9AE}" pid="3" name="MediaServiceImageTags">
    <vt:lpwstr/>
  </property>
</Properties>
</file>